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8"/>
  </p:notesMasterIdLst>
  <p:handoutMasterIdLst>
    <p:handoutMasterId r:id="rId19"/>
  </p:handoutMasterIdLst>
  <p:sldIdLst>
    <p:sldId id="281" r:id="rId5"/>
    <p:sldId id="284" r:id="rId6"/>
    <p:sldId id="278" r:id="rId7"/>
    <p:sldId id="261" r:id="rId8"/>
    <p:sldId id="293" r:id="rId9"/>
    <p:sldId id="273" r:id="rId10"/>
    <p:sldId id="294" r:id="rId11"/>
    <p:sldId id="279" r:id="rId12"/>
    <p:sldId id="265" r:id="rId13"/>
    <p:sldId id="277" r:id="rId14"/>
    <p:sldId id="268" r:id="rId15"/>
    <p:sldId id="266" r:id="rId16"/>
    <p:sldId id="292"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7E9639D4-E3E2-4D34-9284-5A2195B3D0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085" autoAdjust="0"/>
    <p:restoredTop sz="94879" autoAdjust="0"/>
  </p:normalViewPr>
  <p:slideViewPr>
    <p:cSldViewPr snapToGrid="0">
      <p:cViewPr varScale="1">
        <p:scale>
          <a:sx n="151" d="100"/>
          <a:sy n="151" d="100"/>
        </p:scale>
        <p:origin x="546" y="138"/>
      </p:cViewPr>
      <p:guideLst/>
    </p:cSldViewPr>
  </p:slideViewPr>
  <p:outlineViewPr>
    <p:cViewPr>
      <p:scale>
        <a:sx n="33" d="100"/>
        <a:sy n="33" d="100"/>
      </p:scale>
      <p:origin x="0" y="-4032"/>
    </p:cViewPr>
  </p:outlineViewPr>
  <p:notesTextViewPr>
    <p:cViewPr>
      <p:scale>
        <a:sx n="1" d="1"/>
        <a:sy n="1" d="1"/>
      </p:scale>
      <p:origin x="0" y="0"/>
    </p:cViewPr>
  </p:notesTextViewPr>
  <p:sorterViewPr>
    <p:cViewPr>
      <p:scale>
        <a:sx n="100" d="100"/>
        <a:sy n="100" d="100"/>
      </p:scale>
      <p:origin x="0" y="-1757"/>
    </p:cViewPr>
  </p:sorterViewPr>
  <p:notesViewPr>
    <p:cSldViewPr snapToGrid="0">
      <p:cViewPr>
        <p:scale>
          <a:sx n="1" d="2"/>
          <a:sy n="1" d="2"/>
        </p:scale>
        <p:origin x="3480" y="55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76AB79-C677-3DB7-78CF-9305D58614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13AB137-CEA6-0244-F12B-1ECC21172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C994AA-C437-4EF4-8BEF-0B832D7FA420}" type="datetimeFigureOut">
              <a:rPr lang="en-US" smtClean="0"/>
              <a:t>2/19/2025</a:t>
            </a:fld>
            <a:endParaRPr lang="en-US"/>
          </a:p>
        </p:txBody>
      </p:sp>
      <p:sp>
        <p:nvSpPr>
          <p:cNvPr id="4" name="Footer Placeholder 3">
            <a:extLst>
              <a:ext uri="{FF2B5EF4-FFF2-40B4-BE49-F238E27FC236}">
                <a16:creationId xmlns:a16="http://schemas.microsoft.com/office/drawing/2014/main" id="{0868EC96-C6CC-F2AF-D90F-143F4D20A0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94F8EC8D-EF88-0275-F75C-A789924433B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F757874-EF65-4B61-B062-40C932C81294}" type="slidenum">
              <a:rPr lang="en-US" smtClean="0"/>
              <a:t>‹#›</a:t>
            </a:fld>
            <a:endParaRPr lang="en-US"/>
          </a:p>
        </p:txBody>
      </p:sp>
    </p:spTree>
    <p:extLst>
      <p:ext uri="{BB962C8B-B14F-4D97-AF65-F5344CB8AC3E}">
        <p14:creationId xmlns:p14="http://schemas.microsoft.com/office/powerpoint/2010/main" val="347202786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png>
</file>

<file path=ppt/media/image2.png>
</file>

<file path=ppt/media/image3.png>
</file>

<file path=ppt/media/image4.png>
</file>

<file path=ppt/media/image5.jpg>
</file>

<file path=ppt/media/image6.png>
</file>

<file path=ppt/media/image7.png>
</file>

<file path=ppt/media/image8.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4FE048-FAD0-D943-9A17-3C4CB7633182}" type="datetimeFigureOut">
              <a:rPr lang="en-US" smtClean="0"/>
              <a:t>2/19/2025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247812-3409-784D-BAE7-ABE53735D59F}" type="slidenum">
              <a:rPr lang="en-US" smtClean="0"/>
              <a:t>‹#›</a:t>
            </a:fld>
            <a:endParaRPr lang="en-US"/>
          </a:p>
        </p:txBody>
      </p:sp>
    </p:spTree>
    <p:extLst>
      <p:ext uri="{BB962C8B-B14F-4D97-AF65-F5344CB8AC3E}">
        <p14:creationId xmlns:p14="http://schemas.microsoft.com/office/powerpoint/2010/main" val="10150300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F23A35-1FA6-84F9-C9C9-8EFD760A508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67CDB01-A300-500A-E9FF-5021D5B2164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3B90371-6E13-9BA6-3274-E7DFC0AA832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75DD689E-823E-FB48-22C9-BEE63C553E8C}"/>
              </a:ext>
            </a:extLst>
          </p:cNvPr>
          <p:cNvSpPr>
            <a:spLocks noGrp="1"/>
          </p:cNvSpPr>
          <p:nvPr>
            <p:ph type="sldNum" sz="quarter" idx="5"/>
          </p:nvPr>
        </p:nvSpPr>
        <p:spPr/>
        <p:txBody>
          <a:bodyPr/>
          <a:lstStyle/>
          <a:p>
            <a:fld id="{55247812-3409-784D-BAE7-ABE53735D59F}" type="slidenum">
              <a:rPr lang="en-US" smtClean="0"/>
              <a:t>2</a:t>
            </a:fld>
            <a:endParaRPr lang="en-US"/>
          </a:p>
        </p:txBody>
      </p:sp>
    </p:spTree>
    <p:extLst>
      <p:ext uri="{BB962C8B-B14F-4D97-AF65-F5344CB8AC3E}">
        <p14:creationId xmlns:p14="http://schemas.microsoft.com/office/powerpoint/2010/main" val="22172940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11</a:t>
            </a:fld>
            <a:endParaRPr lang="en-US"/>
          </a:p>
        </p:txBody>
      </p:sp>
    </p:spTree>
    <p:extLst>
      <p:ext uri="{BB962C8B-B14F-4D97-AF65-F5344CB8AC3E}">
        <p14:creationId xmlns:p14="http://schemas.microsoft.com/office/powerpoint/2010/main" val="3467671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12</a:t>
            </a:fld>
            <a:endParaRPr lang="en-US"/>
          </a:p>
        </p:txBody>
      </p:sp>
    </p:spTree>
    <p:extLst>
      <p:ext uri="{BB962C8B-B14F-4D97-AF65-F5344CB8AC3E}">
        <p14:creationId xmlns:p14="http://schemas.microsoft.com/office/powerpoint/2010/main" val="29863874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F74E77-8F7F-C091-A6CD-F95913330BB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9FF8D03-BCD3-2516-5A17-7890FD56F6B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143AAD0-5D1A-5384-531C-8A99D3C15535}"/>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52E54F1F-92BA-AFB1-9D22-E7208D0FEDEF}"/>
              </a:ext>
            </a:extLst>
          </p:cNvPr>
          <p:cNvSpPr>
            <a:spLocks noGrp="1"/>
          </p:cNvSpPr>
          <p:nvPr>
            <p:ph type="sldNum" sz="quarter" idx="5"/>
          </p:nvPr>
        </p:nvSpPr>
        <p:spPr/>
        <p:txBody>
          <a:bodyPr/>
          <a:lstStyle/>
          <a:p>
            <a:fld id="{55247812-3409-784D-BAE7-ABE53735D59F}" type="slidenum">
              <a:rPr lang="en-US" smtClean="0"/>
              <a:t>13</a:t>
            </a:fld>
            <a:endParaRPr lang="en-US"/>
          </a:p>
        </p:txBody>
      </p:sp>
    </p:spTree>
    <p:extLst>
      <p:ext uri="{BB962C8B-B14F-4D97-AF65-F5344CB8AC3E}">
        <p14:creationId xmlns:p14="http://schemas.microsoft.com/office/powerpoint/2010/main" val="41262739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3</a:t>
            </a:fld>
            <a:endParaRPr lang="en-US"/>
          </a:p>
        </p:txBody>
      </p:sp>
    </p:spTree>
    <p:extLst>
      <p:ext uri="{BB962C8B-B14F-4D97-AF65-F5344CB8AC3E}">
        <p14:creationId xmlns:p14="http://schemas.microsoft.com/office/powerpoint/2010/main" val="8545011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4</a:t>
            </a:fld>
            <a:endParaRPr lang="en-US"/>
          </a:p>
        </p:txBody>
      </p:sp>
    </p:spTree>
    <p:extLst>
      <p:ext uri="{BB962C8B-B14F-4D97-AF65-F5344CB8AC3E}">
        <p14:creationId xmlns:p14="http://schemas.microsoft.com/office/powerpoint/2010/main" val="8383394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4A9BFC-0CB9-07A8-BE14-060D355DFB7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A722DB7-D5D8-CBA7-F5F3-96FC36A612B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D5937E5-E4D7-A611-0991-AE8E651E237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5026BEE-3195-4D92-BA1D-65F48C99E192}"/>
              </a:ext>
            </a:extLst>
          </p:cNvPr>
          <p:cNvSpPr>
            <a:spLocks noGrp="1"/>
          </p:cNvSpPr>
          <p:nvPr>
            <p:ph type="sldNum" sz="quarter" idx="5"/>
          </p:nvPr>
        </p:nvSpPr>
        <p:spPr/>
        <p:txBody>
          <a:bodyPr/>
          <a:lstStyle/>
          <a:p>
            <a:fld id="{55247812-3409-784D-BAE7-ABE53735D59F}" type="slidenum">
              <a:rPr lang="en-US" smtClean="0"/>
              <a:t>5</a:t>
            </a:fld>
            <a:endParaRPr lang="en-US"/>
          </a:p>
        </p:txBody>
      </p:sp>
    </p:spTree>
    <p:extLst>
      <p:ext uri="{BB962C8B-B14F-4D97-AF65-F5344CB8AC3E}">
        <p14:creationId xmlns:p14="http://schemas.microsoft.com/office/powerpoint/2010/main" val="22322316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6</a:t>
            </a:fld>
            <a:endParaRPr lang="en-US"/>
          </a:p>
        </p:txBody>
      </p:sp>
    </p:spTree>
    <p:extLst>
      <p:ext uri="{BB962C8B-B14F-4D97-AF65-F5344CB8AC3E}">
        <p14:creationId xmlns:p14="http://schemas.microsoft.com/office/powerpoint/2010/main" val="31554317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3FE8F3-D112-3D33-DFCB-C6DCC996D52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40255CD-EC0E-D470-196E-E2993D24F66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B3F7495-F561-42FF-C06A-107AE0B5FFEA}"/>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D81CB6E6-6813-B832-1C0F-691524808DED}"/>
              </a:ext>
            </a:extLst>
          </p:cNvPr>
          <p:cNvSpPr>
            <a:spLocks noGrp="1"/>
          </p:cNvSpPr>
          <p:nvPr>
            <p:ph type="sldNum" sz="quarter" idx="5"/>
          </p:nvPr>
        </p:nvSpPr>
        <p:spPr/>
        <p:txBody>
          <a:bodyPr/>
          <a:lstStyle/>
          <a:p>
            <a:fld id="{55247812-3409-784D-BAE7-ABE53735D59F}" type="slidenum">
              <a:rPr lang="en-US" smtClean="0"/>
              <a:t>7</a:t>
            </a:fld>
            <a:endParaRPr lang="en-US"/>
          </a:p>
        </p:txBody>
      </p:sp>
    </p:spTree>
    <p:extLst>
      <p:ext uri="{BB962C8B-B14F-4D97-AF65-F5344CB8AC3E}">
        <p14:creationId xmlns:p14="http://schemas.microsoft.com/office/powerpoint/2010/main" val="1178013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Aft>
                <a:spcPts val="800"/>
              </a:spcAft>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Cybersecurity Board of Directors These roles, are to provide oversight, and direction regarding information security and privacy company wide. They will oversee development, implementation, enforcement, and recommended guidelines, operating procedures, and technical standards. </a:t>
            </a:r>
          </a:p>
          <a:p>
            <a:pPr marL="0" marR="0">
              <a:lnSpc>
                <a:spcPct val="107000"/>
              </a:lnSpc>
              <a:spcAft>
                <a:spcPts val="800"/>
              </a:spcAft>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 Executive Management: These executive level roles, generally are responsible for overseeing the overall enterprise information security strategy that ensures information assets are protected. In addition, they will document and disseminate information security policies, procedures, and guidelines throughout the company. Our executive management roles will include, Chief Information Security Officer (CISO), Chief Technology Officer (CTO), and our Chief Risk Officer (CRO). </a:t>
            </a:r>
          </a:p>
          <a:p>
            <a:pPr marL="0" marR="0">
              <a:lnSpc>
                <a:spcPct val="107000"/>
              </a:lnSpc>
              <a:spcAft>
                <a:spcPts val="800"/>
              </a:spcAft>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 Cybersecurity Professionals: These roles, are responsible for the design, implementation, management, and review of the organization’s security policies, standards, baseline, procedures, and guidelines. Our security professionals roles include, Cybersecurity Manager, Cybersecurity Technology Risk Manager, Compliance Manger, and Cybersecurity Technology Security Analyst. </a:t>
            </a:r>
          </a:p>
          <a:p>
            <a:pPr marL="0" marR="0">
              <a:lnSpc>
                <a:spcPct val="107000"/>
              </a:lnSpc>
              <a:spcAft>
                <a:spcPts val="800"/>
              </a:spcAft>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Data Owners: These roles, are accountable for specific data that is transmitted, used, and stored on a system or systems within a department. They will provide direct authority and control over the management and use of specific information. Data owners will include, department managers, supervisors, and designated employee staff. </a:t>
            </a:r>
          </a:p>
          <a:p>
            <a:pPr marL="0" marR="0">
              <a:lnSpc>
                <a:spcPct val="107000"/>
              </a:lnSpc>
              <a:spcAft>
                <a:spcPts val="800"/>
              </a:spcAft>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Data Users: These roles, are responsible for adhering to policies, guidelines, and procedures pertaining to the protection of our information assets. Report actual or suspected security, policy violations, and recognizing breaches to our information technology during the course of our day-to-day operations. </a:t>
            </a:r>
            <a:r>
              <a:rPr lang="en-US" sz="1800" kern="100">
                <a:effectLst/>
                <a:latin typeface="Aptos" panose="020B0004020202020204" pitchFamily="34" charset="0"/>
                <a:ea typeface="Aptos" panose="020B0004020202020204" pitchFamily="34" charset="0"/>
                <a:cs typeface="Times New Roman" panose="02020603050405020304" pitchFamily="18" charset="0"/>
              </a:rPr>
              <a:t>Data Users will be any employee, contractor, or third party that is authorized to access our information systems or information assets.</a:t>
            </a:r>
          </a:p>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8</a:t>
            </a:fld>
            <a:endParaRPr lang="en-US"/>
          </a:p>
        </p:txBody>
      </p:sp>
    </p:spTree>
    <p:extLst>
      <p:ext uri="{BB962C8B-B14F-4D97-AF65-F5344CB8AC3E}">
        <p14:creationId xmlns:p14="http://schemas.microsoft.com/office/powerpoint/2010/main" val="279379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9</a:t>
            </a:fld>
            <a:endParaRPr lang="en-US"/>
          </a:p>
        </p:txBody>
      </p:sp>
    </p:spTree>
    <p:extLst>
      <p:ext uri="{BB962C8B-B14F-4D97-AF65-F5344CB8AC3E}">
        <p14:creationId xmlns:p14="http://schemas.microsoft.com/office/powerpoint/2010/main" val="10156139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10</a:t>
            </a:fld>
            <a:endParaRPr lang="en-US"/>
          </a:p>
        </p:txBody>
      </p:sp>
    </p:spTree>
    <p:extLst>
      <p:ext uri="{BB962C8B-B14F-4D97-AF65-F5344CB8AC3E}">
        <p14:creationId xmlns:p14="http://schemas.microsoft.com/office/powerpoint/2010/main" val="17186319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7A7F58C7-D277-8F14-F024-4B41D20D054F}"/>
              </a:ext>
            </a:extLst>
          </p:cNvPr>
          <p:cNvSpPr>
            <a:spLocks noGrp="1"/>
          </p:cNvSpPr>
          <p:nvPr>
            <p:ph type="pic" sz="quarter" idx="10"/>
          </p:nvPr>
        </p:nvSpPr>
        <p:spPr>
          <a:xfrm>
            <a:off x="0" y="0"/>
            <a:ext cx="12192000" cy="6858000"/>
          </a:xfrm>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6" name="Title 1">
            <a:extLst>
              <a:ext uri="{FF2B5EF4-FFF2-40B4-BE49-F238E27FC236}">
                <a16:creationId xmlns:a16="http://schemas.microsoft.com/office/drawing/2014/main" id="{2E8C189B-2E00-67DA-E342-3440F5EBB4CE}"/>
              </a:ext>
            </a:extLst>
          </p:cNvPr>
          <p:cNvSpPr>
            <a:spLocks noGrp="1"/>
          </p:cNvSpPr>
          <p:nvPr>
            <p:ph type="ctrTitle" hasCustomPrompt="1"/>
          </p:nvPr>
        </p:nvSpPr>
        <p:spPr>
          <a:xfrm>
            <a:off x="1524000" y="2286000"/>
            <a:ext cx="9144000" cy="2286000"/>
          </a:xfrm>
        </p:spPr>
        <p:txBody>
          <a:bodyPr anchor="ctr" anchorCtr="0">
            <a:noAutofit/>
          </a:bodyPr>
          <a:lstStyle>
            <a:lvl1pPr algn="ctr">
              <a:defRPr sz="4800">
                <a:solidFill>
                  <a:schemeClr val="bg1"/>
                </a:solidFill>
              </a:defRPr>
            </a:lvl1pPr>
          </a:lstStyle>
          <a:p>
            <a:r>
              <a:rPr lang="en-US" dirty="0"/>
              <a:t>Click to add title</a:t>
            </a:r>
          </a:p>
        </p:txBody>
      </p:sp>
    </p:spTree>
    <p:extLst>
      <p:ext uri="{BB962C8B-B14F-4D97-AF65-F5344CB8AC3E}">
        <p14:creationId xmlns:p14="http://schemas.microsoft.com/office/powerpoint/2010/main" val="34246750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8" name="Content Placeholder 10">
            <a:extLst>
              <a:ext uri="{FF2B5EF4-FFF2-40B4-BE49-F238E27FC236}">
                <a16:creationId xmlns:a16="http://schemas.microsoft.com/office/drawing/2014/main" id="{A524C1E0-92FE-D7D2-83A7-46D29A838874}"/>
              </a:ext>
            </a:extLst>
          </p:cNvPr>
          <p:cNvSpPr>
            <a:spLocks noGrp="1"/>
          </p:cNvSpPr>
          <p:nvPr>
            <p:ph sz="quarter" idx="15" hasCustomPrompt="1"/>
          </p:nvPr>
        </p:nvSpPr>
        <p:spPr>
          <a:xfrm>
            <a:off x="838200"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10">
            <a:extLst>
              <a:ext uri="{FF2B5EF4-FFF2-40B4-BE49-F238E27FC236}">
                <a16:creationId xmlns:a16="http://schemas.microsoft.com/office/drawing/2014/main" id="{427E0367-8E38-8905-DC9A-D0C376A591A7}"/>
              </a:ext>
            </a:extLst>
          </p:cNvPr>
          <p:cNvSpPr>
            <a:spLocks noGrp="1"/>
          </p:cNvSpPr>
          <p:nvPr>
            <p:ph sz="quarter" idx="16" hasCustomPrompt="1"/>
          </p:nvPr>
        </p:nvSpPr>
        <p:spPr>
          <a:xfrm>
            <a:off x="6219464"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Rectangle 9">
            <a:extLst>
              <a:ext uri="{FF2B5EF4-FFF2-40B4-BE49-F238E27FC236}">
                <a16:creationId xmlns:a16="http://schemas.microsoft.com/office/drawing/2014/main" id="{43D847DE-29F2-8ABB-1718-34BED4F37718}"/>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2/19/2025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377039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p:txBody>
          <a:bodyPr anchor="ctr" anchorCtr="0">
            <a:noAutofit/>
          </a:bodyPr>
          <a:lstStyle>
            <a:lvl1pPr algn="ctr">
              <a:defRPr sz="3200"/>
            </a:lvl1pPr>
          </a:lstStyle>
          <a:p>
            <a:r>
              <a:rPr lang="en-US" dirty="0"/>
              <a:t>Click to add title</a:t>
            </a:r>
          </a:p>
        </p:txBody>
      </p:sp>
      <p:sp>
        <p:nvSpPr>
          <p:cNvPr id="8" name="Table Placeholder 7">
            <a:extLst>
              <a:ext uri="{FF2B5EF4-FFF2-40B4-BE49-F238E27FC236}">
                <a16:creationId xmlns:a16="http://schemas.microsoft.com/office/drawing/2014/main" id="{0CEAFE70-86D3-8690-31CA-F9A1FBA494D0}"/>
              </a:ext>
            </a:extLst>
          </p:cNvPr>
          <p:cNvSpPr>
            <a:spLocks noGrp="1"/>
          </p:cNvSpPr>
          <p:nvPr>
            <p:ph type="tbl" sz="quarter" idx="13"/>
          </p:nvPr>
        </p:nvSpPr>
        <p:spPr>
          <a:xfrm>
            <a:off x="613186" y="2107800"/>
            <a:ext cx="10965628" cy="3920196"/>
          </a:xfrm>
        </p:spPr>
        <p:txBody>
          <a:bodyPr/>
          <a:lstStyle>
            <a:lvl1pPr>
              <a:defRPr/>
            </a:lvl1pPr>
          </a:lstStyle>
          <a:p>
            <a:r>
              <a:rPr lang="en-US"/>
              <a:t>Click icon to add table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2/19/2025</a:t>
            </a:fld>
            <a:endParaRPr lang="en-US"/>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6260992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3">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76EE6F3F-63EB-5C0E-2307-3B7CBBA1C374}"/>
              </a:ext>
            </a:extLst>
          </p:cNvPr>
          <p:cNvSpPr>
            <a:spLocks noGrp="1"/>
          </p:cNvSpPr>
          <p:nvPr>
            <p:ph type="pic" sz="quarter" idx="11"/>
          </p:nvPr>
        </p:nvSpPr>
        <p:spPr>
          <a:xfrm>
            <a:off x="0" y="0"/>
            <a:ext cx="12192000" cy="6858000"/>
          </a:xfrm>
          <a:solidFill>
            <a:schemeClr val="tx1"/>
          </a:solidFill>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1362437" y="400485"/>
            <a:ext cx="9467127" cy="2527911"/>
          </a:xfrm>
        </p:spPr>
        <p:txBody>
          <a:bodyPr anchor="b">
            <a:noAutofit/>
          </a:bodyPr>
          <a:lstStyle>
            <a:lvl1pPr algn="ctr">
              <a:spcBef>
                <a:spcPts val="1000"/>
              </a:spcBef>
              <a:defRPr>
                <a:solidFill>
                  <a:schemeClr val="bg1"/>
                </a:solidFill>
              </a:defRPr>
            </a:lvl1pPr>
          </a:lstStyle>
          <a:p>
            <a:r>
              <a:rPr lang="en-US" dirty="0"/>
              <a:t>Click to add title</a:t>
            </a:r>
          </a:p>
        </p:txBody>
      </p:sp>
      <p:sp>
        <p:nvSpPr>
          <p:cNvPr id="10" name="Text Placeholder 9">
            <a:extLst>
              <a:ext uri="{FF2B5EF4-FFF2-40B4-BE49-F238E27FC236}">
                <a16:creationId xmlns:a16="http://schemas.microsoft.com/office/drawing/2014/main" id="{E12DA517-30B0-BC62-0422-F995FB9189E2}"/>
              </a:ext>
            </a:extLst>
          </p:cNvPr>
          <p:cNvSpPr>
            <a:spLocks noGrp="1"/>
          </p:cNvSpPr>
          <p:nvPr>
            <p:ph type="body" sz="quarter" idx="10" hasCustomPrompt="1"/>
          </p:nvPr>
        </p:nvSpPr>
        <p:spPr>
          <a:xfrm>
            <a:off x="1362075" y="3738622"/>
            <a:ext cx="9467850" cy="2527911"/>
          </a:xfrm>
        </p:spPr>
        <p:txBody>
          <a:bodyPr>
            <a:normAutofit/>
          </a:bodyPr>
          <a:lstStyle>
            <a:lvl1pPr marL="0" indent="0" algn="ctr">
              <a:spcBef>
                <a:spcPts val="1000"/>
              </a:spcBef>
              <a:buNone/>
              <a:defRPr sz="1800">
                <a:solidFill>
                  <a:schemeClr val="bg1"/>
                </a:solidFill>
              </a:defRPr>
            </a:lvl1pPr>
            <a:lvl2pPr marL="457200" indent="0" algn="ctr">
              <a:spcBef>
                <a:spcPts val="1000"/>
              </a:spcBef>
              <a:buNone/>
              <a:defRPr sz="1800">
                <a:solidFill>
                  <a:schemeClr val="bg1"/>
                </a:solidFill>
              </a:defRPr>
            </a:lvl2pPr>
            <a:lvl3pPr marL="914400" indent="0" algn="ctr">
              <a:spcBef>
                <a:spcPts val="1000"/>
              </a:spcBef>
              <a:buNone/>
              <a:defRPr sz="1800">
                <a:solidFill>
                  <a:schemeClr val="bg1"/>
                </a:solidFill>
              </a:defRPr>
            </a:lvl3pPr>
            <a:lvl4pPr marL="1371600" indent="0" algn="ctr">
              <a:spcBef>
                <a:spcPts val="1000"/>
              </a:spcBef>
              <a:buNone/>
              <a:defRPr sz="1800">
                <a:solidFill>
                  <a:schemeClr val="bg1"/>
                </a:solidFill>
              </a:defRPr>
            </a:lvl4pPr>
            <a:lvl5pPr marL="1828800" indent="0" algn="ctr">
              <a:spcBef>
                <a:spcPts val="1000"/>
              </a:spcBef>
              <a:buNone/>
              <a:defRPr sz="1800">
                <a:solidFill>
                  <a:schemeClr val="bg1"/>
                </a:solidFill>
              </a:defRPr>
            </a:lvl5pPr>
          </a:lstStyle>
          <a:p>
            <a:pPr lvl="0"/>
            <a:r>
              <a:rPr lang="en-US" dirty="0"/>
              <a:t>Click to add text</a:t>
            </a:r>
          </a:p>
        </p:txBody>
      </p:sp>
    </p:spTree>
    <p:extLst>
      <p:ext uri="{BB962C8B-B14F-4D97-AF65-F5344CB8AC3E}">
        <p14:creationId xmlns:p14="http://schemas.microsoft.com/office/powerpoint/2010/main" val="21629670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6562816" y="457200"/>
            <a:ext cx="4837176" cy="1993392"/>
          </a:xfrm>
        </p:spPr>
        <p:txBody>
          <a:bodyPr anchor="b">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6B8CBAD6-FC79-B2BB-0B67-26429A6D4C8C}"/>
              </a:ext>
            </a:extLst>
          </p:cNvPr>
          <p:cNvSpPr>
            <a:spLocks noGrp="1"/>
          </p:cNvSpPr>
          <p:nvPr>
            <p:ph type="pic" sz="quarter" idx="10"/>
          </p:nvPr>
        </p:nvSpPr>
        <p:spPr>
          <a:xfrm>
            <a:off x="-28882" y="0"/>
            <a:ext cx="6115050" cy="6858000"/>
          </a:xfrm>
          <a:prstGeom prst="parallelogram">
            <a:avLst/>
          </a:prstGeom>
          <a:ln>
            <a:noFill/>
          </a:ln>
        </p:spPr>
        <p:txBody>
          <a:bodyPr tIns="0">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6562818" y="2752344"/>
            <a:ext cx="4837174" cy="3136392"/>
          </a:xfrm>
        </p:spPr>
        <p:txBody>
          <a:bodyPr anchor="t" anchorCtr="0">
            <a:normAutofit/>
          </a:bodyPr>
          <a:lstStyle>
            <a:lvl1pPr marL="0" indent="0">
              <a:lnSpc>
                <a:spcPct val="150000"/>
              </a:lnSpc>
              <a:spcBef>
                <a:spcPts val="1000"/>
              </a:spcBef>
              <a:buNone/>
              <a:defRPr sz="1800" cap="all" spc="300" baseline="0"/>
            </a:lvl1pPr>
            <a:lvl2pPr marL="457200" indent="0">
              <a:lnSpc>
                <a:spcPct val="150000"/>
              </a:lnSpc>
              <a:spcBef>
                <a:spcPts val="1000"/>
              </a:spcBef>
              <a:buNone/>
              <a:defRPr sz="1800" cap="all" spc="300" baseline="0"/>
            </a:lvl2pPr>
            <a:lvl3pPr marL="914400" indent="0">
              <a:lnSpc>
                <a:spcPct val="150000"/>
              </a:lnSpc>
              <a:spcBef>
                <a:spcPts val="1000"/>
              </a:spcBef>
              <a:buNone/>
              <a:defRPr sz="1800" cap="all" spc="300" baseline="0"/>
            </a:lvl3pPr>
            <a:lvl4pPr marL="1371600" indent="0">
              <a:lnSpc>
                <a:spcPct val="150000"/>
              </a:lnSpc>
              <a:spcBef>
                <a:spcPts val="1000"/>
              </a:spcBef>
              <a:buNone/>
              <a:defRPr sz="1800" cap="all" spc="300" baseline="0"/>
            </a:lvl4pPr>
            <a:lvl5pPr marL="1828800" indent="0">
              <a:lnSpc>
                <a:spcPct val="150000"/>
              </a:lnSpc>
              <a:spcBef>
                <a:spcPts val="1000"/>
              </a:spcBef>
              <a:buNone/>
              <a:defRPr sz="1800" cap="all" spc="300" baseline="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Rectangle 10">
            <a:extLst>
              <a:ext uri="{FF2B5EF4-FFF2-40B4-BE49-F238E27FC236}">
                <a16:creationId xmlns:a16="http://schemas.microsoft.com/office/drawing/2014/main" id="{934796A3-781D-5244-DAB8-2D6EE0AC3B70}"/>
              </a:ext>
              <a:ext uri="{C183D7F6-B498-43B3-948B-1728B52AA6E4}">
                <adec:decorative xmlns:adec="http://schemas.microsoft.com/office/drawing/2017/decorative" val="1"/>
              </a:ext>
            </a:extLst>
          </p:cNvPr>
          <p:cNvSpPr/>
          <p:nvPr userDrawn="1"/>
        </p:nvSpPr>
        <p:spPr>
          <a:xfrm>
            <a:off x="6562817"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1438804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subtitle + pictu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1117600" y="762000"/>
            <a:ext cx="5066250" cy="2900680"/>
          </a:xfrm>
        </p:spPr>
        <p:txBody>
          <a:bodyPr anchor="b">
            <a:noAutofit/>
          </a:bodyPr>
          <a:lstStyle>
            <a:lvl1pPr algn="ctr">
              <a:defRPr sz="3200"/>
            </a:lvl1p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82836803-D9E6-3DF1-3B90-1E7E677CC7B7}"/>
              </a:ext>
            </a:extLst>
          </p:cNvPr>
          <p:cNvSpPr>
            <a:spLocks noGrp="1"/>
          </p:cNvSpPr>
          <p:nvPr>
            <p:ph type="pic" sz="quarter" idx="10" hasCustomPrompt="1"/>
          </p:nvPr>
        </p:nvSpPr>
        <p:spPr>
          <a:xfrm flipH="1">
            <a:off x="6086167" y="-22225"/>
            <a:ext cx="6080760" cy="6902450"/>
          </a:xfrm>
          <a:prstGeom prst="parallelogram">
            <a:avLst/>
          </a:prstGeom>
          <a:ln>
            <a:noFill/>
          </a:ln>
        </p:spPr>
        <p:txBody>
          <a:bodyPr lIns="0" tIns="0">
            <a:normAutofit/>
          </a:bodyPr>
          <a:lstStyle>
            <a:lvl1pPr marL="0" indent="0" algn="l">
              <a:buNone/>
              <a:defRPr sz="2000"/>
            </a:lvl1pPr>
          </a:lstStyle>
          <a:p>
            <a:r>
              <a:rPr lang="en-US" dirty="0"/>
              <a:t>Click icon to add image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117600" y="4145280"/>
            <a:ext cx="5066250" cy="690880"/>
          </a:xfrm>
          <a:gradFill flip="none" rotWithShape="1">
            <a:gsLst>
              <a:gs pos="0">
                <a:schemeClr val="accent5"/>
              </a:gs>
              <a:gs pos="100000">
                <a:schemeClr val="accent2">
                  <a:lumMod val="97000"/>
                  <a:lumOff val="3000"/>
                </a:schemeClr>
              </a:gs>
              <a:gs pos="50000">
                <a:schemeClr val="accent1"/>
              </a:gs>
            </a:gsLst>
            <a:lin ang="10200000" scaled="0"/>
            <a:tileRect/>
          </a:gradFill>
        </p:spPr>
        <p:txBody>
          <a:bodyPr anchor="ctr">
            <a:normAutofit/>
          </a:bodyPr>
          <a:lstStyle>
            <a:lvl1pPr marL="0" indent="0" algn="ctr">
              <a:buNone/>
              <a:defRPr sz="2400" cap="all" baseline="0">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9241863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5242425" y="466344"/>
            <a:ext cx="6241651" cy="1710354"/>
          </a:xfrm>
        </p:spPr>
        <p:txBody>
          <a:bodyPr bIns="0" anchor="ctr" anchorCtr="0">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511A5385-FB23-93A8-2B8F-9887244244DF}"/>
              </a:ext>
            </a:extLst>
          </p:cNvPr>
          <p:cNvSpPr>
            <a:spLocks noGrp="1"/>
          </p:cNvSpPr>
          <p:nvPr>
            <p:ph type="pic" sz="quarter" idx="10"/>
          </p:nvPr>
        </p:nvSpPr>
        <p:spPr>
          <a:xfrm>
            <a:off x="0" y="0"/>
            <a:ext cx="4287838" cy="6858000"/>
          </a:xfrm>
        </p:spPr>
        <p:txBody>
          <a:bodyPr>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5242426" y="2286000"/>
            <a:ext cx="6241650" cy="3474720"/>
          </a:xfrm>
        </p:spPr>
        <p:txBody>
          <a:bodyPr>
            <a:normAutofit/>
          </a:bodyPr>
          <a:lstStyle>
            <a:lvl1pPr marL="228600" indent="-228600">
              <a:spcBef>
                <a:spcPts val="1000"/>
              </a:spcBef>
              <a:spcAft>
                <a:spcPts val="1000"/>
              </a:spcAft>
              <a:buClr>
                <a:schemeClr val="accent2"/>
              </a:buClr>
              <a:buFont typeface="Wingdings" panose="05000000000000000000" pitchFamily="2" charset="2"/>
              <a:buChar char="§"/>
              <a:defRPr sz="1800"/>
            </a:lvl1pPr>
            <a:lvl2pPr marL="228600" indent="-228600">
              <a:spcBef>
                <a:spcPts val="1000"/>
              </a:spcBef>
              <a:spcAft>
                <a:spcPts val="1000"/>
              </a:spcAft>
              <a:buClr>
                <a:schemeClr val="accent2"/>
              </a:buClr>
              <a:buFont typeface="Wingdings" panose="05000000000000000000" pitchFamily="2" charset="2"/>
              <a:buChar char="§"/>
              <a:defRPr sz="1800"/>
            </a:lvl2pPr>
            <a:lvl3pPr marL="228600" indent="-228600">
              <a:spcBef>
                <a:spcPts val="1000"/>
              </a:spcBef>
              <a:spcAft>
                <a:spcPts val="1000"/>
              </a:spcAft>
              <a:buClr>
                <a:schemeClr val="accent2"/>
              </a:buClr>
              <a:buFont typeface="Wingdings" panose="05000000000000000000" pitchFamily="2" charset="2"/>
              <a:buChar char="§"/>
              <a:defRPr sz="1800"/>
            </a:lvl3pPr>
            <a:lvl4pPr marL="228600" indent="-228600">
              <a:spcBef>
                <a:spcPts val="1000"/>
              </a:spcBef>
              <a:spcAft>
                <a:spcPts val="1000"/>
              </a:spcAft>
              <a:buClr>
                <a:schemeClr val="accent2"/>
              </a:buClr>
              <a:buFont typeface="Wingdings" panose="05000000000000000000" pitchFamily="2" charset="2"/>
              <a:buChar char="§"/>
              <a:defRPr sz="1800"/>
            </a:lvl4pPr>
            <a:lvl5pPr marL="228600" indent="-228600">
              <a:spcBef>
                <a:spcPts val="1000"/>
              </a:spcBef>
              <a:spcAft>
                <a:spcPts val="1000"/>
              </a:spcAft>
              <a:buClr>
                <a:schemeClr val="accent2"/>
              </a:buClr>
              <a:buFont typeface="Wingdings" panose="05000000000000000000" pitchFamily="2" charset="2"/>
              <a:buChar char="§"/>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Rectangle 7">
            <a:extLst>
              <a:ext uri="{FF2B5EF4-FFF2-40B4-BE49-F238E27FC236}">
                <a16:creationId xmlns:a16="http://schemas.microsoft.com/office/drawing/2014/main" id="{50E25A87-9155-9E07-878F-CEC0B137C2D7}"/>
              </a:ext>
              <a:ext uri="{C183D7F6-B498-43B3-948B-1728B52AA6E4}">
                <adec:decorative xmlns:adec="http://schemas.microsoft.com/office/drawing/2017/decorative" val="1"/>
              </a:ext>
            </a:extLst>
          </p:cNvPr>
          <p:cNvSpPr/>
          <p:nvPr userDrawn="1"/>
        </p:nvSpPr>
        <p:spPr>
          <a:xfrm>
            <a:off x="5291586"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878947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1524000" y="1143000"/>
            <a:ext cx="9144000" cy="2286000"/>
          </a:xfrm>
        </p:spPr>
        <p:txBody>
          <a:bodyPr anchor="b">
            <a:noAutofit/>
          </a:bodyPr>
          <a:lstStyle>
            <a:lvl1pPr algn="ctr">
              <a:defRPr sz="4800"/>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524000" y="3835198"/>
            <a:ext cx="9144000" cy="683219"/>
          </a:xfrm>
          <a:gradFill>
            <a:gsLst>
              <a:gs pos="0">
                <a:schemeClr val="accent5"/>
              </a:gs>
              <a:gs pos="100000">
                <a:schemeClr val="accent2">
                  <a:lumMod val="97000"/>
                  <a:lumOff val="3000"/>
                </a:schemeClr>
              </a:gs>
              <a:gs pos="50000">
                <a:schemeClr val="accent1"/>
              </a:gs>
            </a:gsLst>
            <a:path path="circle">
              <a:fillToRect l="100000" t="100000"/>
            </a:path>
          </a:gradFill>
        </p:spPr>
        <p:txBody>
          <a:bodyPr anchor="ctr">
            <a:normAutofit/>
          </a:bodyPr>
          <a:lstStyle>
            <a:lvl1pPr marL="0" indent="0" algn="ctr">
              <a:buNone/>
              <a:defRPr sz="2400" cap="all" spc="3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5637277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1">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9577E27-B60E-C6DD-BAAF-5CCC3D59E5D5}"/>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9" name="Content Placeholder 10">
            <a:extLst>
              <a:ext uri="{FF2B5EF4-FFF2-40B4-BE49-F238E27FC236}">
                <a16:creationId xmlns:a16="http://schemas.microsoft.com/office/drawing/2014/main" id="{964CA031-27E0-D0AA-1451-A904CCF234FE}"/>
              </a:ext>
            </a:extLst>
          </p:cNvPr>
          <p:cNvSpPr>
            <a:spLocks noGrp="1"/>
          </p:cNvSpPr>
          <p:nvPr>
            <p:ph sz="quarter" idx="13" hasCustomPrompt="1"/>
          </p:nvPr>
        </p:nvSpPr>
        <p:spPr>
          <a:xfrm>
            <a:off x="838199" y="2024781"/>
            <a:ext cx="5212079"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10">
            <a:extLst>
              <a:ext uri="{FF2B5EF4-FFF2-40B4-BE49-F238E27FC236}">
                <a16:creationId xmlns:a16="http://schemas.microsoft.com/office/drawing/2014/main" id="{81FE0D7D-86B7-CCD2-A7A1-70E95846B542}"/>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2/19/2025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5052907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11" name="Content Placeholder 10">
            <a:extLst>
              <a:ext uri="{FF2B5EF4-FFF2-40B4-BE49-F238E27FC236}">
                <a16:creationId xmlns:a16="http://schemas.microsoft.com/office/drawing/2014/main" id="{2D2DE411-9D7C-15AE-0B59-F26B2BF8C522}"/>
              </a:ext>
            </a:extLst>
          </p:cNvPr>
          <p:cNvSpPr>
            <a:spLocks noGrp="1"/>
          </p:cNvSpPr>
          <p:nvPr>
            <p:ph sz="quarter" idx="13" hasCustomPrompt="1"/>
          </p:nvPr>
        </p:nvSpPr>
        <p:spPr>
          <a:xfrm>
            <a:off x="838200" y="2024781"/>
            <a:ext cx="2878394" cy="4137189"/>
          </a:xfrm>
        </p:spPr>
        <p:txBody>
          <a:bodyPr>
            <a:normAutofit/>
          </a:bodyPr>
          <a:lstStyle>
            <a:lvl1pPr marL="342900" indent="-342900">
              <a:spcBef>
                <a:spcPts val="1000"/>
              </a:spcBef>
              <a:spcAft>
                <a:spcPts val="1000"/>
              </a:spcAft>
              <a:buClr>
                <a:schemeClr val="accent2"/>
              </a:buClr>
              <a:buFont typeface="+mj-lt"/>
              <a:buAutoNum type="arabicPeriod"/>
              <a:defRPr sz="1800">
                <a:latin typeface="+mn-lt"/>
              </a:defRPr>
            </a:lvl1pPr>
            <a:lvl2pPr marL="800100" indent="-342900">
              <a:spcBef>
                <a:spcPts val="1000"/>
              </a:spcBef>
              <a:spcAft>
                <a:spcPts val="1000"/>
              </a:spcAft>
              <a:buClr>
                <a:schemeClr val="accent2"/>
              </a:buClr>
              <a:buFont typeface="+mj-lt"/>
              <a:buAutoNum type="alphaLcPeriod"/>
              <a:defRPr sz="1800">
                <a:latin typeface="+mn-lt"/>
              </a:defRPr>
            </a:lvl2pPr>
            <a:lvl3pPr marL="1257300" indent="-342900">
              <a:spcBef>
                <a:spcPts val="1000"/>
              </a:spcBef>
              <a:spcAft>
                <a:spcPts val="1000"/>
              </a:spcAft>
              <a:buClr>
                <a:schemeClr val="accent2"/>
              </a:buClr>
              <a:buFont typeface="+mj-lt"/>
              <a:buAutoNum type="arabicParenR"/>
              <a:defRPr sz="1800">
                <a:latin typeface="+mn-lt"/>
              </a:defRPr>
            </a:lvl3pPr>
            <a:lvl4pPr marL="1714500" indent="-342900">
              <a:spcBef>
                <a:spcPts val="1000"/>
              </a:spcBef>
              <a:spcAft>
                <a:spcPts val="1000"/>
              </a:spcAft>
              <a:buClr>
                <a:schemeClr val="accent2"/>
              </a:buClr>
              <a:buFont typeface="+mj-lt"/>
              <a:buAutoNum type="alphaLcParenR"/>
              <a:defRPr sz="1800">
                <a:latin typeface="+mn-lt"/>
              </a:defRPr>
            </a:lvl4pPr>
            <a:lvl5pPr marL="2057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p:txBody>
      </p:sp>
      <p:sp>
        <p:nvSpPr>
          <p:cNvPr id="4" name="Content Placeholder 10">
            <a:extLst>
              <a:ext uri="{FF2B5EF4-FFF2-40B4-BE49-F238E27FC236}">
                <a16:creationId xmlns:a16="http://schemas.microsoft.com/office/drawing/2014/main" id="{60FEDE7C-502F-ECFE-4136-E99206849C2A}"/>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2/19/2025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6578526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 pictur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p:nvPr>
        </p:nvSpPr>
        <p:spPr>
          <a:xfrm>
            <a:off x="838201" y="448056"/>
            <a:ext cx="6172200" cy="1581912"/>
          </a:xfrm>
        </p:spPr>
        <p:txBody>
          <a:bodyPr anchor="b" anchorCtr="0">
            <a:noAutofit/>
          </a:bodyPr>
          <a:lstStyle>
            <a:lvl1pPr>
              <a:defRPr sz="3200"/>
            </a:lvl1pPr>
          </a:lstStyle>
          <a:p>
            <a:r>
              <a:rPr lang="en-US" dirty="0"/>
              <a:t>Click to edit Master title style</a:t>
            </a:r>
          </a:p>
        </p:txBody>
      </p:sp>
      <p:sp>
        <p:nvSpPr>
          <p:cNvPr id="4" name="Content Placeholder 10">
            <a:extLst>
              <a:ext uri="{FF2B5EF4-FFF2-40B4-BE49-F238E27FC236}">
                <a16:creationId xmlns:a16="http://schemas.microsoft.com/office/drawing/2014/main" id="{5F30E2A0-23EF-51B1-8ABD-00429EEA0642}"/>
              </a:ext>
            </a:extLst>
          </p:cNvPr>
          <p:cNvSpPr>
            <a:spLocks noGrp="1"/>
          </p:cNvSpPr>
          <p:nvPr>
            <p:ph sz="quarter" idx="14" hasCustomPrompt="1"/>
          </p:nvPr>
        </p:nvSpPr>
        <p:spPr>
          <a:xfrm>
            <a:off x="838200" y="2257063"/>
            <a:ext cx="4894006" cy="3904906"/>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Picture Placeholder 10">
            <a:extLst>
              <a:ext uri="{FF2B5EF4-FFF2-40B4-BE49-F238E27FC236}">
                <a16:creationId xmlns:a16="http://schemas.microsoft.com/office/drawing/2014/main" id="{AF15552F-C66B-341F-2D37-0389710BA5E2}"/>
              </a:ext>
            </a:extLst>
          </p:cNvPr>
          <p:cNvSpPr>
            <a:spLocks noGrp="1"/>
          </p:cNvSpPr>
          <p:nvPr>
            <p:ph type="pic" sz="quarter" idx="10"/>
          </p:nvPr>
        </p:nvSpPr>
        <p:spPr>
          <a:xfrm>
            <a:off x="7500938" y="-22225"/>
            <a:ext cx="4714875" cy="6880225"/>
          </a:xfrm>
        </p:spPr>
        <p:txBody>
          <a:bodyPr>
            <a:normAutofit/>
          </a:bodyPr>
          <a:lstStyle>
            <a:lvl1pPr marL="0" indent="0" algn="ctr">
              <a:buNone/>
              <a:defRPr sz="2000"/>
            </a:lvl1pPr>
          </a:lstStyle>
          <a:p>
            <a:r>
              <a:rPr lang="en-US"/>
              <a:t>Click icon to add picture</a:t>
            </a:r>
            <a:endParaRPr lang="en-US" dirty="0"/>
          </a:p>
        </p:txBody>
      </p:sp>
      <p:sp>
        <p:nvSpPr>
          <p:cNvPr id="12" name="Rectangle 11">
            <a:extLst>
              <a:ext uri="{FF2B5EF4-FFF2-40B4-BE49-F238E27FC236}">
                <a16:creationId xmlns:a16="http://schemas.microsoft.com/office/drawing/2014/main" id="{0D8DCC6D-8B88-7BE0-7240-F743AE09EC48}"/>
              </a:ext>
              <a:ext uri="{C183D7F6-B498-43B3-948B-1728B52AA6E4}">
                <adec:decorative xmlns:adec="http://schemas.microsoft.com/office/drawing/2017/decorative" val="1"/>
              </a:ext>
            </a:extLst>
          </p:cNvPr>
          <p:cNvSpPr/>
          <p:nvPr userDrawn="1"/>
        </p:nvSpPr>
        <p:spPr>
          <a:xfrm>
            <a:off x="993814"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454381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4" name="Content Placeholder 10">
            <a:extLst>
              <a:ext uri="{FF2B5EF4-FFF2-40B4-BE49-F238E27FC236}">
                <a16:creationId xmlns:a16="http://schemas.microsoft.com/office/drawing/2014/main" id="{9C3ED3BF-FF6B-07FA-72C4-F6102A8558AF}"/>
              </a:ext>
            </a:extLst>
          </p:cNvPr>
          <p:cNvSpPr>
            <a:spLocks noGrp="1"/>
          </p:cNvSpPr>
          <p:nvPr>
            <p:ph sz="quarter" idx="15" hasCustomPrompt="1"/>
          </p:nvPr>
        </p:nvSpPr>
        <p:spPr>
          <a:xfrm>
            <a:off x="896074" y="2106591"/>
            <a:ext cx="2067045" cy="3633787"/>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600">
                <a:latin typeface="+mn-lt"/>
              </a:defRPr>
            </a:lvl2pPr>
            <a:lvl3pPr marL="457200" indent="-228600">
              <a:spcBef>
                <a:spcPts val="1000"/>
              </a:spcBef>
              <a:spcAft>
                <a:spcPts val="1000"/>
              </a:spcAft>
              <a:buClr>
                <a:schemeClr val="accent2"/>
              </a:buClr>
              <a:buFont typeface="Wingdings" panose="05000000000000000000" pitchFamily="2" charset="2"/>
              <a:buChar char="§"/>
              <a:defRPr sz="1400">
                <a:latin typeface="+mn-lt"/>
              </a:defRPr>
            </a:lvl3pPr>
            <a:lvl4pPr marL="685800" indent="-228600">
              <a:spcBef>
                <a:spcPts val="1000"/>
              </a:spcBef>
              <a:spcAft>
                <a:spcPts val="1000"/>
              </a:spcAft>
              <a:buClr>
                <a:schemeClr val="accent2"/>
              </a:buClr>
              <a:buFont typeface="Wingdings" panose="05000000000000000000" pitchFamily="2" charset="2"/>
              <a:buChar char="§"/>
              <a:defRPr sz="1400">
                <a:latin typeface="+mn-lt"/>
              </a:defRPr>
            </a:lvl4pPr>
            <a:lvl5pPr marL="914400" indent="-228600">
              <a:spcBef>
                <a:spcPts val="1000"/>
              </a:spcBef>
              <a:spcAft>
                <a:spcPts val="1000"/>
              </a:spcAft>
              <a:buClr>
                <a:schemeClr val="accent2"/>
              </a:buClr>
              <a:buFont typeface="Wingdings" panose="05000000000000000000" pitchFamily="2" charset="2"/>
              <a:buChar char="§"/>
              <a:defRPr sz="12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p:nvPr>
        </p:nvSpPr>
        <p:spPr>
          <a:xfrm>
            <a:off x="3483980" y="2106591"/>
            <a:ext cx="7869820" cy="4016713"/>
          </a:xfrm>
        </p:spPr>
        <p:txBody>
          <a:bodyPr/>
          <a:lstStyle/>
          <a:p>
            <a:r>
              <a:rPr lang="en-US"/>
              <a:t>Click icon to add table</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2/19/2025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808150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D97564-C310-6E8C-8689-CE18881B4A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FAD99FA-26D9-873B-BE7F-26FEC5C233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319819E-0266-97DD-DFD1-BAAA06AE32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6D8061D-18C3-4F4F-85EF-561633F58754}" type="datetimeFigureOut">
              <a:rPr lang="en-US" smtClean="0"/>
              <a:t>2/19/2025</a:t>
            </a:fld>
            <a:endParaRPr lang="en-US"/>
          </a:p>
        </p:txBody>
      </p:sp>
      <p:sp>
        <p:nvSpPr>
          <p:cNvPr id="5" name="Footer Placeholder 4">
            <a:extLst>
              <a:ext uri="{FF2B5EF4-FFF2-40B4-BE49-F238E27FC236}">
                <a16:creationId xmlns:a16="http://schemas.microsoft.com/office/drawing/2014/main" id="{2BFD19C9-01CE-9E2A-CDA5-C15940F055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A1801085-7B28-048D-E3D3-9C3614268D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BD12358-51D2-46B3-9BDE-DF29528B9454}" type="slidenum">
              <a:rPr lang="en-US" smtClean="0"/>
              <a:t>‹#›</a:t>
            </a:fld>
            <a:endParaRPr lang="en-US"/>
          </a:p>
        </p:txBody>
      </p:sp>
    </p:spTree>
    <p:extLst>
      <p:ext uri="{BB962C8B-B14F-4D97-AF65-F5344CB8AC3E}">
        <p14:creationId xmlns:p14="http://schemas.microsoft.com/office/powerpoint/2010/main" val="1965934658"/>
      </p:ext>
    </p:extLst>
  </p:cSld>
  <p:clrMap bg1="lt1" tx1="dk1" bg2="lt2" tx2="dk2" accent1="accent1" accent2="accent2" accent3="accent3" accent4="accent4" accent5="accent5" accent6="accent6" hlink="hlink" folHlink="folHlink"/>
  <p:sldLayoutIdLst>
    <p:sldLayoutId id="2147483654" r:id="rId1"/>
    <p:sldLayoutId id="2147483660" r:id="rId2"/>
    <p:sldLayoutId id="2147483659" r:id="rId3"/>
    <p:sldLayoutId id="2147483650" r:id="rId4"/>
    <p:sldLayoutId id="2147483649" r:id="rId5"/>
    <p:sldLayoutId id="2147483662" r:id="rId6"/>
    <p:sldLayoutId id="2147483663" r:id="rId7"/>
    <p:sldLayoutId id="2147483652" r:id="rId8"/>
    <p:sldLayoutId id="2147483666" r:id="rId9"/>
    <p:sldLayoutId id="2147483664" r:id="rId10"/>
    <p:sldLayoutId id="2147483665" r:id="rId11"/>
    <p:sldLayoutId id="2147483661" r:id="rId12"/>
  </p:sldLayoutIdLst>
  <p:txStyles>
    <p:titleStyle>
      <a:lvl1pPr algn="l" defTabSz="914400" rtl="0" eaLnBrk="1" latinLnBrk="0" hangingPunct="1">
        <a:lnSpc>
          <a:spcPct val="90000"/>
        </a:lnSpc>
        <a:spcBef>
          <a:spcPct val="0"/>
        </a:spcBef>
        <a:buNone/>
        <a:defRPr sz="4800" kern="1200" cap="all" spc="300"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8.xml"/><Relationship Id="rId4" Type="http://schemas.microsoft.com/office/2007/relationships/hdphoto" Target="../media/hdphoto3.wdp"/></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microsoft.com/office/2007/relationships/hdphoto" Target="../media/hdphoto2.wdp"/></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7.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abstract image">
            <a:extLst>
              <a:ext uri="{FF2B5EF4-FFF2-40B4-BE49-F238E27FC236}">
                <a16:creationId xmlns:a16="http://schemas.microsoft.com/office/drawing/2014/main" id="{782ED2F6-AFB3-9199-3999-2B5E4BAF2423}"/>
              </a:ext>
            </a:extLst>
          </p:cNvPr>
          <p:cNvPicPr>
            <a:picLocks noGrp="1" noChangeAspect="1"/>
          </p:cNvPicPr>
          <p:nvPr>
            <p:ph type="pic" sz="quarter" idx="10"/>
          </p:nvPr>
        </p:nvPicPr>
        <p:blipFill rotWithShape="1">
          <a:blip r:embed="rId2">
            <a:alphaModFix amt="52000"/>
            <a:extLst>
              <a:ext uri="{BEBA8EAE-BF5A-486C-A8C5-ECC9F3942E4B}">
                <a14:imgProps xmlns:a14="http://schemas.microsoft.com/office/drawing/2010/main">
                  <a14:imgLayer r:embed="rId3">
                    <a14:imgEffect>
                      <a14:saturation sat="0"/>
                    </a14:imgEffect>
                  </a14:imgLayer>
                </a14:imgProps>
              </a:ext>
            </a:extLst>
          </a:blip>
          <a:srcRect/>
          <a:stretch/>
        </p:blipFill>
        <p:spPr>
          <a:xfrm>
            <a:off x="0" y="0"/>
            <a:ext cx="12192000" cy="6858000"/>
          </a:xfrm>
        </p:spPr>
      </p:pic>
      <p:sp>
        <p:nvSpPr>
          <p:cNvPr id="6" name="Title 5">
            <a:extLst>
              <a:ext uri="{FF2B5EF4-FFF2-40B4-BE49-F238E27FC236}">
                <a16:creationId xmlns:a16="http://schemas.microsoft.com/office/drawing/2014/main" id="{F20A922B-22EC-7FD8-FA8C-2FFAC558BD66}"/>
              </a:ext>
            </a:extLst>
          </p:cNvPr>
          <p:cNvSpPr>
            <a:spLocks noGrp="1"/>
          </p:cNvSpPr>
          <p:nvPr>
            <p:ph type="ctrTitle"/>
          </p:nvPr>
        </p:nvSpPr>
        <p:spPr>
          <a:xfrm>
            <a:off x="1524000" y="2286000"/>
            <a:ext cx="9144000" cy="2286000"/>
          </a:xfrm>
        </p:spPr>
        <p:txBody>
          <a:bodyPr/>
          <a:lstStyle/>
          <a:p>
            <a:r>
              <a:rPr lang="en-US" dirty="0"/>
              <a:t>Strategic Planning and Policies</a:t>
            </a:r>
          </a:p>
        </p:txBody>
      </p:sp>
      <p:sp>
        <p:nvSpPr>
          <p:cNvPr id="2" name="TextBox 1">
            <a:extLst>
              <a:ext uri="{FF2B5EF4-FFF2-40B4-BE49-F238E27FC236}">
                <a16:creationId xmlns:a16="http://schemas.microsoft.com/office/drawing/2014/main" id="{82EE15D9-5434-CFC4-BA4C-B63E45FFEB18}"/>
              </a:ext>
            </a:extLst>
          </p:cNvPr>
          <p:cNvSpPr txBox="1"/>
          <p:nvPr/>
        </p:nvSpPr>
        <p:spPr>
          <a:xfrm>
            <a:off x="8091948" y="5309419"/>
            <a:ext cx="2344744" cy="1200329"/>
          </a:xfrm>
          <a:prstGeom prst="rect">
            <a:avLst/>
          </a:prstGeom>
          <a:noFill/>
        </p:spPr>
        <p:txBody>
          <a:bodyPr wrap="none" rtlCol="0">
            <a:spAutoFit/>
          </a:bodyPr>
          <a:lstStyle/>
          <a:p>
            <a:r>
              <a:rPr lang="en-US" dirty="0">
                <a:solidFill>
                  <a:schemeClr val="bg1"/>
                </a:solidFill>
                <a:latin typeface="+mj-lt"/>
              </a:rPr>
              <a:t>Ryan Coon</a:t>
            </a:r>
          </a:p>
          <a:p>
            <a:r>
              <a:rPr lang="en-US" dirty="0">
                <a:solidFill>
                  <a:schemeClr val="bg1"/>
                </a:solidFill>
                <a:latin typeface="+mj-lt"/>
              </a:rPr>
              <a:t>CYB-535</a:t>
            </a:r>
          </a:p>
          <a:p>
            <a:r>
              <a:rPr lang="en-US" dirty="0">
                <a:solidFill>
                  <a:schemeClr val="bg1"/>
                </a:solidFill>
                <a:latin typeface="+mj-lt"/>
              </a:rPr>
              <a:t>Dr. Edward </a:t>
            </a:r>
            <a:r>
              <a:rPr lang="en-US" dirty="0" err="1">
                <a:solidFill>
                  <a:schemeClr val="bg1"/>
                </a:solidFill>
                <a:latin typeface="+mj-lt"/>
              </a:rPr>
              <a:t>Marchewka</a:t>
            </a:r>
            <a:endParaRPr lang="en-US" dirty="0">
              <a:solidFill>
                <a:schemeClr val="bg1"/>
              </a:solidFill>
              <a:latin typeface="+mj-lt"/>
            </a:endParaRPr>
          </a:p>
          <a:p>
            <a:r>
              <a:rPr lang="en-US" dirty="0">
                <a:solidFill>
                  <a:schemeClr val="bg1"/>
                </a:solidFill>
                <a:latin typeface="+mj-lt"/>
              </a:rPr>
              <a:t>February 19, 2025</a:t>
            </a:r>
          </a:p>
        </p:txBody>
      </p:sp>
    </p:spTree>
    <p:extLst>
      <p:ext uri="{BB962C8B-B14F-4D97-AF65-F5344CB8AC3E}">
        <p14:creationId xmlns:p14="http://schemas.microsoft.com/office/powerpoint/2010/main" val="6392647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A15DE-D135-0710-9984-A0A55E960CB0}"/>
              </a:ext>
            </a:extLst>
          </p:cNvPr>
          <p:cNvSpPr>
            <a:spLocks noGrp="1"/>
          </p:cNvSpPr>
          <p:nvPr>
            <p:ph type="title"/>
          </p:nvPr>
        </p:nvSpPr>
        <p:spPr>
          <a:xfrm>
            <a:off x="838201" y="448056"/>
            <a:ext cx="6172200" cy="904494"/>
          </a:xfrm>
          <a:noFill/>
        </p:spPr>
        <p:txBody>
          <a:bodyPr anchor="b"/>
          <a:lstStyle/>
          <a:p>
            <a:r>
              <a:rPr lang="en-US" dirty="0"/>
              <a:t>Problem solving through effective communication</a:t>
            </a:r>
          </a:p>
        </p:txBody>
      </p:sp>
      <p:sp>
        <p:nvSpPr>
          <p:cNvPr id="3" name="Content Placeholder 2">
            <a:extLst>
              <a:ext uri="{FF2B5EF4-FFF2-40B4-BE49-F238E27FC236}">
                <a16:creationId xmlns:a16="http://schemas.microsoft.com/office/drawing/2014/main" id="{ECC8AA23-D8D0-93BE-5C5F-103A750B0D2F}"/>
              </a:ext>
            </a:extLst>
          </p:cNvPr>
          <p:cNvSpPr>
            <a:spLocks noGrp="1"/>
          </p:cNvSpPr>
          <p:nvPr>
            <p:ph sz="quarter" idx="14"/>
          </p:nvPr>
        </p:nvSpPr>
        <p:spPr>
          <a:xfrm>
            <a:off x="838200" y="1727200"/>
            <a:ext cx="6375400" cy="4464049"/>
          </a:xfrm>
          <a:noFill/>
        </p:spPr>
        <p:txBody>
          <a:bodyPr vert="horz" lIns="91440" tIns="45720" rIns="91440" bIns="45720" rtlCol="0" anchor="t">
            <a:normAutofit fontScale="92500" lnSpcReduction="10000"/>
          </a:bodyPr>
          <a:lstStyle/>
          <a:p>
            <a:pPr marL="0" marR="0">
              <a:lnSpc>
                <a:spcPct val="107000"/>
              </a:lnSpc>
              <a:spcAft>
                <a:spcPts val="800"/>
              </a:spcAft>
            </a:pPr>
            <a:r>
              <a:rPr lang="en-US" sz="1800" kern="100" dirty="0">
                <a:effectLst/>
                <a:latin typeface="Calibri Light" panose="020F0302020204030204" pitchFamily="34" charset="0"/>
                <a:ea typeface="Aptos" panose="020B0004020202020204" pitchFamily="34" charset="0"/>
                <a:cs typeface="Times New Roman" panose="02020603050405020304" pitchFamily="18" charset="0"/>
              </a:rPr>
              <a:t>At RC Cybersecurity, effective written and verbal communication is crucial for problem-solving. We empower our employees to clearly articulate ideas, both orally and in writing (emails, reports, etc.), to effectively inform, instruct, and understand diverse audiences. This ensures comprehensive communication and adaptability in various scenarios, enabling confident problem-solving and persuasive communication.</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r>
              <a:rPr lang="en-US" dirty="0">
                <a:latin typeface="+mj-lt"/>
              </a:rPr>
              <a:t>Below are some steps that our company follows to communicate effectively with different audiences and levels of our organization to solve computing problems.</a:t>
            </a:r>
          </a:p>
          <a:p>
            <a:pPr marL="285750" indent="-285750">
              <a:buFont typeface="Arial" panose="020B0604020202020204" pitchFamily="34" charset="0"/>
              <a:buChar char="•"/>
            </a:pPr>
            <a:r>
              <a:rPr lang="en-US" dirty="0">
                <a:latin typeface="+mj-lt"/>
              </a:rPr>
              <a:t>Know your audience</a:t>
            </a:r>
          </a:p>
          <a:p>
            <a:pPr marL="285750" indent="-285750">
              <a:buFont typeface="Arial" panose="020B0604020202020204" pitchFamily="34" charset="0"/>
              <a:buChar char="•"/>
            </a:pPr>
            <a:r>
              <a:rPr lang="en-US" dirty="0">
                <a:latin typeface="+mj-lt"/>
              </a:rPr>
              <a:t>Choose the right channel</a:t>
            </a:r>
          </a:p>
          <a:p>
            <a:pPr marL="285750" indent="-285750">
              <a:buFont typeface="Arial" panose="020B0604020202020204" pitchFamily="34" charset="0"/>
              <a:buChar char="•"/>
            </a:pPr>
            <a:r>
              <a:rPr lang="en-US" dirty="0">
                <a:latin typeface="+mj-lt"/>
              </a:rPr>
              <a:t>Adapt your style</a:t>
            </a:r>
          </a:p>
          <a:p>
            <a:pPr marL="285750" indent="-285750">
              <a:buFont typeface="Arial" panose="020B0604020202020204" pitchFamily="34" charset="0"/>
              <a:buChar char="•"/>
            </a:pPr>
            <a:r>
              <a:rPr lang="en-US" dirty="0">
                <a:latin typeface="+mj-lt"/>
              </a:rPr>
              <a:t>Use active listening</a:t>
            </a:r>
          </a:p>
          <a:p>
            <a:pPr marL="285750" indent="-285750">
              <a:buFont typeface="Arial" panose="020B0604020202020204" pitchFamily="34" charset="0"/>
              <a:buChar char="•"/>
            </a:pPr>
            <a:r>
              <a:rPr lang="en-US" dirty="0">
                <a:latin typeface="+mj-lt"/>
              </a:rPr>
              <a:t>Follow up</a:t>
            </a:r>
          </a:p>
        </p:txBody>
      </p:sp>
      <p:pic>
        <p:nvPicPr>
          <p:cNvPr id="15" name="Picture Placeholder 5" descr="A person looking at blueprints on a brick wall">
            <a:extLst>
              <a:ext uri="{FF2B5EF4-FFF2-40B4-BE49-F238E27FC236}">
                <a16:creationId xmlns:a16="http://schemas.microsoft.com/office/drawing/2014/main" id="{BBD84AA8-495D-1210-1B06-DA73C5BCF36A}"/>
              </a:ext>
            </a:extLst>
          </p:cNvPr>
          <p:cNvPicPr>
            <a:picLocks noGrp="1" noChangeAspect="1"/>
          </p:cNvPicPr>
          <p:nvPr>
            <p:ph type="pic" sz="quarter" idx="10"/>
          </p:nvPr>
        </p:nvPicPr>
        <p:blipFill rotWithShape="1">
          <a:blip r:embed="rId3">
            <a:extLst>
              <a:ext uri="{BEBA8EAE-BF5A-486C-A8C5-ECC9F3942E4B}">
                <a14:imgProps xmlns:a14="http://schemas.microsoft.com/office/drawing/2010/main">
                  <a14:imgLayer r:embed="rId4">
                    <a14:imgEffect>
                      <a14:saturation sat="0"/>
                    </a14:imgEffect>
                  </a14:imgLayer>
                </a14:imgProps>
              </a:ext>
            </a:extLst>
          </a:blip>
          <a:srcRect l="27157" r="27157"/>
          <a:stretch/>
        </p:blipFill>
        <p:spPr>
          <a:xfrm>
            <a:off x="7500938" y="-22225"/>
            <a:ext cx="4714875" cy="6880225"/>
          </a:xfrm>
        </p:spPr>
      </p:pic>
    </p:spTree>
    <p:extLst>
      <p:ext uri="{BB962C8B-B14F-4D97-AF65-F5344CB8AC3E}">
        <p14:creationId xmlns:p14="http://schemas.microsoft.com/office/powerpoint/2010/main" val="16495977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45968-70F7-0180-6448-3547E442EF4A}"/>
              </a:ext>
            </a:extLst>
          </p:cNvPr>
          <p:cNvSpPr>
            <a:spLocks noGrp="1"/>
          </p:cNvSpPr>
          <p:nvPr>
            <p:ph type="title"/>
          </p:nvPr>
        </p:nvSpPr>
        <p:spPr>
          <a:xfrm>
            <a:off x="838200" y="365760"/>
            <a:ext cx="10515600" cy="1325563"/>
          </a:xfrm>
          <a:noFill/>
        </p:spPr>
        <p:txBody>
          <a:bodyPr anchor="ctr">
            <a:noAutofit/>
          </a:bodyPr>
          <a:lstStyle/>
          <a:p>
            <a:r>
              <a:rPr lang="en-US" dirty="0"/>
              <a:t>Alignment with organizational mission and vision</a:t>
            </a:r>
          </a:p>
        </p:txBody>
      </p:sp>
      <p:sp>
        <p:nvSpPr>
          <p:cNvPr id="8" name="Content Placeholder 7">
            <a:extLst>
              <a:ext uri="{FF2B5EF4-FFF2-40B4-BE49-F238E27FC236}">
                <a16:creationId xmlns:a16="http://schemas.microsoft.com/office/drawing/2014/main" id="{215CE58D-2739-522B-7C3A-6A7C985360C0}"/>
              </a:ext>
            </a:extLst>
          </p:cNvPr>
          <p:cNvSpPr>
            <a:spLocks noGrp="1"/>
          </p:cNvSpPr>
          <p:nvPr>
            <p:ph sz="quarter" idx="15"/>
          </p:nvPr>
        </p:nvSpPr>
        <p:spPr>
          <a:xfrm>
            <a:off x="896074" y="2106591"/>
            <a:ext cx="10876826" cy="3633787"/>
          </a:xfrm>
          <a:noFill/>
        </p:spPr>
        <p:txBody>
          <a:bodyPr vert="horz" lIns="91440" tIns="45720" rIns="91440" bIns="45720" rtlCol="0" anchor="t">
            <a:normAutofit lnSpcReduction="10000"/>
          </a:bodyPr>
          <a:lstStyle/>
          <a:p>
            <a:pPr marL="0" marR="0">
              <a:lnSpc>
                <a:spcPct val="107000"/>
              </a:lnSpc>
              <a:spcAft>
                <a:spcPts val="800"/>
              </a:spcAft>
            </a:pPr>
            <a:r>
              <a:rPr lang="en-US" sz="1800" kern="100" dirty="0">
                <a:effectLst/>
                <a:latin typeface="Calibri Light" panose="020F0302020204030204" pitchFamily="34" charset="0"/>
                <a:ea typeface="Aptos" panose="020B0004020202020204" pitchFamily="34" charset="0"/>
                <a:cs typeface="Times New Roman" panose="02020603050405020304" pitchFamily="18" charset="0"/>
              </a:rPr>
              <a:t>At RC Cybersecurity, we are deeply committed to safeguarding sensitive personal and critical business information. Our comprehensive three-to-five-year information security management plan reflects this commitment, acknowledging the evolving threats to information security and the importance of protecting the privacy of our constituents, safeguarding vital business information, and fulfilling legal and compliance obligations. This commitment starts at the top, with our CEO, Managing Directors, Vice Presidents, C-Level executives, and all employees sharing responsibility for the security of our information and resources in their respective roles. To ensure continuous improvement, our security plan incorporates benchmarks to measure our organization's baseline security performance. These benchmarks allow us to track progress, make improvements to our security program over time, and compare our performance against industry peers, competitors, and different business units. Furthermore, we conduct annual audits, or more frequently as needed in response to changes in our environment, to maintain the effectiveness of our security measures. Ultimately, our vision at RC Cybersecurity is to meet our customers' financial needs and help them succeed. We believe that by building strong, trusting relationships with our customers, we can provide reliable guidance and serve their full range of financial needs.</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42599771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30A76-B788-B363-104E-266B7C7F7208}"/>
              </a:ext>
            </a:extLst>
          </p:cNvPr>
          <p:cNvSpPr>
            <a:spLocks noGrp="1"/>
          </p:cNvSpPr>
          <p:nvPr>
            <p:ph type="title"/>
          </p:nvPr>
        </p:nvSpPr>
        <p:spPr>
          <a:xfrm>
            <a:off x="838200" y="365760"/>
            <a:ext cx="10515600" cy="1325563"/>
          </a:xfrm>
          <a:noFill/>
        </p:spPr>
        <p:txBody>
          <a:bodyPr anchor="ctr"/>
          <a:lstStyle/>
          <a:p>
            <a:r>
              <a:rPr lang="en-US" dirty="0"/>
              <a:t>Policies, standards, guidelines, and procedures</a:t>
            </a:r>
          </a:p>
        </p:txBody>
      </p:sp>
      <p:sp>
        <p:nvSpPr>
          <p:cNvPr id="4" name="Content Placeholder 3">
            <a:extLst>
              <a:ext uri="{FF2B5EF4-FFF2-40B4-BE49-F238E27FC236}">
                <a16:creationId xmlns:a16="http://schemas.microsoft.com/office/drawing/2014/main" id="{3EE67564-0457-E486-97D0-8109D2C97B3F}"/>
              </a:ext>
            </a:extLst>
          </p:cNvPr>
          <p:cNvSpPr>
            <a:spLocks noGrp="1"/>
          </p:cNvSpPr>
          <p:nvPr>
            <p:ph sz="quarter" idx="16"/>
          </p:nvPr>
        </p:nvSpPr>
        <p:spPr>
          <a:xfrm>
            <a:off x="342900" y="1790329"/>
            <a:ext cx="11010899" cy="4113054"/>
          </a:xfrm>
          <a:noFill/>
        </p:spPr>
        <p:txBody>
          <a:bodyPr>
            <a:normAutofit fontScale="77500" lnSpcReduction="20000"/>
          </a:bodyPr>
          <a:lstStyle/>
          <a:p>
            <a:r>
              <a:rPr lang="en-US" dirty="0">
                <a:latin typeface="+mj-lt"/>
              </a:rPr>
              <a:t>Policies: </a:t>
            </a:r>
          </a:p>
          <a:p>
            <a:r>
              <a:rPr lang="en-US" dirty="0">
                <a:latin typeface="+mj-lt"/>
              </a:rPr>
              <a:t>Identifies the rules and procedures for all individuals accessing and using our information technology assets and resources. </a:t>
            </a:r>
          </a:p>
          <a:p>
            <a:r>
              <a:rPr lang="en-US" dirty="0">
                <a:latin typeface="+mj-lt"/>
              </a:rPr>
              <a:t>Standards:</a:t>
            </a:r>
          </a:p>
          <a:p>
            <a:r>
              <a:rPr lang="en-US" dirty="0">
                <a:latin typeface="+mj-lt"/>
              </a:rPr>
              <a:t>Series of documented processes that define how to implement, manage, and monitor various security controls. Standards, are seen as more strictly enforceable. </a:t>
            </a:r>
          </a:p>
          <a:p>
            <a:r>
              <a:rPr lang="en-US" dirty="0">
                <a:latin typeface="+mj-lt"/>
              </a:rPr>
              <a:t>Guidelines: </a:t>
            </a:r>
          </a:p>
          <a:p>
            <a:r>
              <a:rPr lang="en-US" dirty="0">
                <a:latin typeface="+mj-lt"/>
              </a:rPr>
              <a:t>Address safeguarding the confidentiality and security of customer information and ensuring the proper disposal of customer information. They are directed toward preventing or responding to foreseeable threats to, or unauthorized access to use of, information. </a:t>
            </a:r>
          </a:p>
          <a:p>
            <a:r>
              <a:rPr lang="en-US" dirty="0">
                <a:latin typeface="+mj-lt"/>
              </a:rPr>
              <a:t>Procedures: </a:t>
            </a:r>
          </a:p>
          <a:p>
            <a:r>
              <a:rPr lang="en-US" dirty="0">
                <a:latin typeface="+mj-lt"/>
              </a:rPr>
              <a:t>A set sequence of necessary activities that performs a specific security task or function. Procedures are normally designed as a series of steps to be followed as a consistent and repetitive approach or cycle to accomplish an end result.</a:t>
            </a:r>
          </a:p>
        </p:txBody>
      </p:sp>
      <p:sp>
        <p:nvSpPr>
          <p:cNvPr id="5" name="Rectangle 4">
            <a:extLst>
              <a:ext uri="{FF2B5EF4-FFF2-40B4-BE49-F238E27FC236}">
                <a16:creationId xmlns:a16="http://schemas.microsoft.com/office/drawing/2014/main" id="{3EE39F69-A1C6-AF25-B91E-7EEE8ED9E9D8}"/>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6437779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9DA972-BD3A-3DCD-81F1-7AF161F5881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760FE33-53A6-E75A-9BA0-8B7B1BFDD51E}"/>
              </a:ext>
            </a:extLst>
          </p:cNvPr>
          <p:cNvSpPr>
            <a:spLocks noGrp="1"/>
          </p:cNvSpPr>
          <p:nvPr>
            <p:ph type="title"/>
          </p:nvPr>
        </p:nvSpPr>
        <p:spPr>
          <a:xfrm>
            <a:off x="838200" y="365125"/>
            <a:ext cx="10515600" cy="1325563"/>
          </a:xfrm>
          <a:noFill/>
        </p:spPr>
        <p:txBody>
          <a:bodyPr anchor="ctr"/>
          <a:lstStyle/>
          <a:p>
            <a:r>
              <a:rPr lang="en-US" dirty="0"/>
              <a:t>References</a:t>
            </a:r>
          </a:p>
        </p:txBody>
      </p:sp>
      <p:sp>
        <p:nvSpPr>
          <p:cNvPr id="6" name="Rectangle 1">
            <a:extLst>
              <a:ext uri="{FF2B5EF4-FFF2-40B4-BE49-F238E27FC236}">
                <a16:creationId xmlns:a16="http://schemas.microsoft.com/office/drawing/2014/main" id="{4154F78E-ED34-5FAE-BA6E-6D75FD80D8E0}"/>
              </a:ext>
            </a:extLst>
          </p:cNvPr>
          <p:cNvSpPr>
            <a:spLocks noChangeArrowheads="1"/>
          </p:cNvSpPr>
          <p:nvPr/>
        </p:nvSpPr>
        <p:spPr bwMode="auto">
          <a:xfrm>
            <a:off x="1257300" y="1883202"/>
            <a:ext cx="6381750"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57056" tIns="0" rIns="9144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Freestone, T. (2022, February 3). </a:t>
            </a:r>
            <a:r>
              <a:rPr kumimoji="0" lang="en-US" altLang="en-US" sz="1200" b="0" i="1"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 Guide to Information Security Governance</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Kiteworks</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https://www.kiteworks.com/secure-file-transfer/security-governance/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6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Marcus. (2021, August 27). </a:t>
            </a:r>
            <a:r>
              <a:rPr kumimoji="0" lang="en-US" altLang="en-US" sz="1200" b="0" i="1"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What is InfoSec Governance?</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InfoSec Governance. https://isgovern.com/blog/what-is-infosec-governance/</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2336912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975C36-617B-795C-5A2B-325EA34F169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1AD706-11EF-C258-EBD5-C4EEFEAACF16}"/>
              </a:ext>
            </a:extLst>
          </p:cNvPr>
          <p:cNvSpPr>
            <a:spLocks noGrp="1"/>
          </p:cNvSpPr>
          <p:nvPr>
            <p:ph type="title"/>
          </p:nvPr>
        </p:nvSpPr>
        <p:spPr>
          <a:xfrm>
            <a:off x="6562816" y="457200"/>
            <a:ext cx="4837176" cy="1027471"/>
          </a:xfrm>
          <a:noFill/>
        </p:spPr>
        <p:txBody>
          <a:bodyPr anchor="b">
            <a:noAutofit/>
          </a:bodyPr>
          <a:lstStyle/>
          <a:p>
            <a:r>
              <a:rPr lang="en-US" dirty="0"/>
              <a:t>AGENDA</a:t>
            </a:r>
          </a:p>
        </p:txBody>
      </p:sp>
      <p:pic>
        <p:nvPicPr>
          <p:cNvPr id="15" name="Picture Placeholder 14" descr="A group of people sitting around a table">
            <a:extLst>
              <a:ext uri="{FF2B5EF4-FFF2-40B4-BE49-F238E27FC236}">
                <a16:creationId xmlns:a16="http://schemas.microsoft.com/office/drawing/2014/main" id="{E4DF753A-3575-A0D9-5135-8A94308DC038}"/>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 r="2"/>
          <a:stretch/>
        </p:blipFill>
        <p:spPr>
          <a:xfrm>
            <a:off x="-28882" y="0"/>
            <a:ext cx="6115050" cy="6858000"/>
          </a:xfrm>
        </p:spPr>
      </p:pic>
      <p:sp>
        <p:nvSpPr>
          <p:cNvPr id="3" name="Content Placeholder 2">
            <a:extLst>
              <a:ext uri="{FF2B5EF4-FFF2-40B4-BE49-F238E27FC236}">
                <a16:creationId xmlns:a16="http://schemas.microsoft.com/office/drawing/2014/main" id="{992EC4A8-49EE-CF82-CFDC-BA9308ED0D65}"/>
              </a:ext>
            </a:extLst>
          </p:cNvPr>
          <p:cNvSpPr>
            <a:spLocks noGrp="1"/>
          </p:cNvSpPr>
          <p:nvPr>
            <p:ph idx="1"/>
          </p:nvPr>
        </p:nvSpPr>
        <p:spPr>
          <a:xfrm>
            <a:off x="6562818" y="1641987"/>
            <a:ext cx="4837174" cy="4246749"/>
          </a:xfrm>
          <a:noFill/>
        </p:spPr>
        <p:txBody>
          <a:bodyPr anchor="t">
            <a:normAutofit fontScale="70000" lnSpcReduction="20000"/>
          </a:bodyPr>
          <a:lstStyle/>
          <a:p>
            <a:r>
              <a:rPr lang="en-US" dirty="0"/>
              <a:t>INTRODUCTION</a:t>
            </a:r>
          </a:p>
          <a:p>
            <a:r>
              <a:rPr lang="en-US" dirty="0"/>
              <a:t>Integrating professional discourse into technical communication</a:t>
            </a:r>
          </a:p>
          <a:p>
            <a:r>
              <a:rPr lang="en-US" dirty="0"/>
              <a:t>Three-to-five year plan</a:t>
            </a:r>
          </a:p>
          <a:p>
            <a:r>
              <a:rPr lang="en-US" dirty="0"/>
              <a:t>Appropriate security solutions</a:t>
            </a:r>
          </a:p>
          <a:p>
            <a:r>
              <a:rPr lang="en-US" dirty="0"/>
              <a:t>Components of it governance</a:t>
            </a:r>
          </a:p>
          <a:p>
            <a:r>
              <a:rPr lang="en-US" dirty="0"/>
              <a:t>Problem solving through effective communication</a:t>
            </a:r>
          </a:p>
          <a:p>
            <a:r>
              <a:rPr lang="en-US" dirty="0"/>
              <a:t>Alignment with organizational mission and vision</a:t>
            </a:r>
          </a:p>
          <a:p>
            <a:r>
              <a:rPr lang="en-US" dirty="0"/>
              <a:t>Policies, standards, guidelines, and procedures</a:t>
            </a:r>
          </a:p>
        </p:txBody>
      </p:sp>
    </p:spTree>
    <p:extLst>
      <p:ext uri="{BB962C8B-B14F-4D97-AF65-F5344CB8AC3E}">
        <p14:creationId xmlns:p14="http://schemas.microsoft.com/office/powerpoint/2010/main" val="16720179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ABE40-AA00-F366-A36A-B3F1AADBF025}"/>
              </a:ext>
            </a:extLst>
          </p:cNvPr>
          <p:cNvSpPr>
            <a:spLocks noGrp="1"/>
          </p:cNvSpPr>
          <p:nvPr>
            <p:ph type="ctrTitle"/>
          </p:nvPr>
        </p:nvSpPr>
        <p:spPr>
          <a:xfrm>
            <a:off x="1117600" y="762000"/>
            <a:ext cx="5066250" cy="690880"/>
          </a:xfrm>
          <a:noFill/>
        </p:spPr>
        <p:txBody>
          <a:bodyPr>
            <a:noAutofit/>
          </a:bodyPr>
          <a:lstStyle/>
          <a:p>
            <a:r>
              <a:rPr lang="en-US" dirty="0"/>
              <a:t>introduction</a:t>
            </a:r>
          </a:p>
        </p:txBody>
      </p:sp>
      <p:pic>
        <p:nvPicPr>
          <p:cNvPr id="91" name="Picture Placeholder 90" descr="A person sitting at a table with her fingers up">
            <a:extLst>
              <a:ext uri="{FF2B5EF4-FFF2-40B4-BE49-F238E27FC236}">
                <a16:creationId xmlns:a16="http://schemas.microsoft.com/office/drawing/2014/main" id="{BC622EA4-CCB7-907A-0126-D0A68A5DC780}"/>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451" r="451"/>
          <a:stretch/>
        </p:blipFill>
        <p:spPr>
          <a:xfrm flipH="1">
            <a:off x="6086167" y="-22225"/>
            <a:ext cx="6080760" cy="6902450"/>
          </a:xfrm>
        </p:spPr>
      </p:pic>
      <p:sp>
        <p:nvSpPr>
          <p:cNvPr id="6" name="Title 1">
            <a:extLst>
              <a:ext uri="{FF2B5EF4-FFF2-40B4-BE49-F238E27FC236}">
                <a16:creationId xmlns:a16="http://schemas.microsoft.com/office/drawing/2014/main" id="{C666BF18-4D90-07BB-9D71-433565938284}"/>
              </a:ext>
            </a:extLst>
          </p:cNvPr>
          <p:cNvSpPr txBox="1">
            <a:spLocks/>
          </p:cNvSpPr>
          <p:nvPr/>
        </p:nvSpPr>
        <p:spPr>
          <a:xfrm>
            <a:off x="1117600" y="2237104"/>
            <a:ext cx="5066250" cy="2718353"/>
          </a:xfrm>
          <a:prstGeom prst="rect">
            <a:avLst/>
          </a:prstGeom>
          <a:noFill/>
        </p:spPr>
        <p:txBody>
          <a:bodyPr vert="horz" lIns="91440" tIns="45720" rIns="91440" bIns="45720" rtlCol="0" anchor="b">
            <a:noAutofit/>
          </a:bodyPr>
          <a:lstStyle>
            <a:lvl1pPr algn="ctr" defTabSz="914400" rtl="0" eaLnBrk="1" latinLnBrk="0" hangingPunct="1">
              <a:lnSpc>
                <a:spcPct val="90000"/>
              </a:lnSpc>
              <a:spcBef>
                <a:spcPct val="0"/>
              </a:spcBef>
              <a:buNone/>
              <a:defRPr sz="3200" kern="1200" cap="all" spc="300" baseline="0">
                <a:solidFill>
                  <a:schemeClr val="tx1"/>
                </a:solidFill>
                <a:latin typeface="+mj-lt"/>
                <a:ea typeface="+mj-ea"/>
                <a:cs typeface="+mj-cs"/>
              </a:defRPr>
            </a:lvl1pPr>
          </a:lstStyle>
          <a:p>
            <a:pPr marL="0" marR="0">
              <a:lnSpc>
                <a:spcPct val="107000"/>
              </a:lnSpc>
              <a:spcAft>
                <a:spcPts val="800"/>
              </a:spcAft>
            </a:pPr>
            <a:r>
              <a:rPr lang="en-US" sz="1800" kern="100" dirty="0">
                <a:effectLst/>
                <a:latin typeface="Calibri Light" panose="020F0302020204030204" pitchFamily="34" charset="0"/>
                <a:ea typeface="Aptos" panose="020B0004020202020204" pitchFamily="34" charset="0"/>
                <a:cs typeface="Times New Roman" panose="02020603050405020304" pitchFamily="18" charset="0"/>
              </a:rPr>
              <a:t>In today's fast-paced business world, information security (InfoSec) is no longer just a nice-to-have, it's a must-have. To stay ahead of the game, organizations need a proactive plan for their InfoSec. This plan should cover three to five years and lay out a clear path for protecting sensitive data.</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39304385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xfrm>
            <a:off x="5242425" y="466344"/>
            <a:ext cx="6241651" cy="630936"/>
          </a:xfrm>
          <a:noFill/>
        </p:spPr>
        <p:txBody>
          <a:bodyPr anchor="ctr"/>
          <a:lstStyle/>
          <a:p>
            <a:r>
              <a:rPr lang="en-US" sz="2400" dirty="0"/>
              <a:t>Integrating professional discourse into technical communication</a:t>
            </a:r>
          </a:p>
        </p:txBody>
      </p:sp>
      <p:pic>
        <p:nvPicPr>
          <p:cNvPr id="20" name="Picture Placeholder 7" descr="A person talking to another person">
            <a:extLst>
              <a:ext uri="{FF2B5EF4-FFF2-40B4-BE49-F238E27FC236}">
                <a16:creationId xmlns:a16="http://schemas.microsoft.com/office/drawing/2014/main" id="{59669B42-CC26-1A2A-1FE7-526E425D0191}"/>
              </a:ext>
            </a:extLst>
          </p:cNvPr>
          <p:cNvPicPr>
            <a:picLocks noGrp="1" noChangeAspect="1"/>
          </p:cNvPicPr>
          <p:nvPr>
            <p:ph type="pic" sz="quarter" idx="10"/>
          </p:nvPr>
        </p:nvPicPr>
        <p:blipFill rotWithShape="1">
          <a:blip r:embed="rId3" cstate="print">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a:ext>
            </a:extLst>
          </a:blip>
          <a:srcRect l="10437" r="10437"/>
          <a:stretch/>
        </p:blipFill>
        <p:spPr>
          <a:xfrm>
            <a:off x="0" y="0"/>
            <a:ext cx="4287838" cy="6858000"/>
          </a:xfrm>
        </p:spPr>
      </p:pic>
      <p:sp>
        <p:nvSpPr>
          <p:cNvPr id="3" name="Content Placeholder 2">
            <a:extLst>
              <a:ext uri="{FF2B5EF4-FFF2-40B4-BE49-F238E27FC236}">
                <a16:creationId xmlns:a16="http://schemas.microsoft.com/office/drawing/2014/main" id="{A6A33159-D030-2F82-A142-F75940728319}"/>
              </a:ext>
            </a:extLst>
          </p:cNvPr>
          <p:cNvSpPr>
            <a:spLocks noGrp="1"/>
          </p:cNvSpPr>
          <p:nvPr>
            <p:ph idx="1"/>
          </p:nvPr>
        </p:nvSpPr>
        <p:spPr>
          <a:xfrm>
            <a:off x="5242426" y="1396181"/>
            <a:ext cx="6241650" cy="4364539"/>
          </a:xfrm>
          <a:noFill/>
        </p:spPr>
        <p:txBody>
          <a:bodyPr vert="horz" lIns="91440" tIns="45720" rIns="91440" bIns="45720" rtlCol="0" anchor="t">
            <a:normAutofit/>
          </a:bodyPr>
          <a:lstStyle/>
          <a:p>
            <a:pPr marL="0" indent="0">
              <a:buNone/>
            </a:pPr>
            <a:r>
              <a:rPr lang="en-US" dirty="0"/>
              <a:t>Audience Analysis: </a:t>
            </a:r>
          </a:p>
          <a:p>
            <a:pPr marL="0" marR="0" indent="0">
              <a:lnSpc>
                <a:spcPct val="107000"/>
              </a:lnSpc>
              <a:spcAft>
                <a:spcPts val="800"/>
              </a:spcAft>
              <a:buNone/>
            </a:pPr>
            <a:r>
              <a:rPr lang="en-US" sz="1800" kern="100" dirty="0">
                <a:effectLst/>
                <a:latin typeface="Calibri Light" panose="020F0302020204030204" pitchFamily="34" charset="0"/>
                <a:ea typeface="Aptos" panose="020B0004020202020204" pitchFamily="34" charset="0"/>
                <a:cs typeface="Times New Roman" panose="02020603050405020304" pitchFamily="18" charset="0"/>
              </a:rPr>
              <a:t>To effectively communicate cybersecurity findings across our organization, we must tailor our message to different audiences. Since technical understanding, interest, and authority vary across departments and hierarchical levels, we'll use a multi-faceted approach to understand our audience's needs and preferences. This will involve methods such as interviews, surveys, and departmental focus groups to assess existing knowledge, experience, and information requirements. This ensures that our communication—whether written, spoken, or visual—is accessible and relevant to everyone, from senior leadership to individual contributors.</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36666746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91BC1B-90D0-0ECC-61B3-55590FA8780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EB599D7-80C9-5A3C-14A0-21CEA883F602}"/>
              </a:ext>
            </a:extLst>
          </p:cNvPr>
          <p:cNvSpPr>
            <a:spLocks noGrp="1"/>
          </p:cNvSpPr>
          <p:nvPr>
            <p:ph type="title"/>
          </p:nvPr>
        </p:nvSpPr>
        <p:spPr>
          <a:xfrm>
            <a:off x="838201" y="448056"/>
            <a:ext cx="6172200" cy="1581912"/>
          </a:xfrm>
        </p:spPr>
        <p:txBody>
          <a:bodyPr anchor="b">
            <a:normAutofit/>
          </a:bodyPr>
          <a:lstStyle/>
          <a:p>
            <a:r>
              <a:rPr lang="en-US"/>
              <a:t>Integrating professional discourse into technical communication</a:t>
            </a:r>
          </a:p>
        </p:txBody>
      </p:sp>
      <p:sp>
        <p:nvSpPr>
          <p:cNvPr id="3" name="Content Placeholder 2">
            <a:extLst>
              <a:ext uri="{FF2B5EF4-FFF2-40B4-BE49-F238E27FC236}">
                <a16:creationId xmlns:a16="http://schemas.microsoft.com/office/drawing/2014/main" id="{55623979-69D0-ECAF-500B-E465420F05EF}"/>
              </a:ext>
            </a:extLst>
          </p:cNvPr>
          <p:cNvSpPr>
            <a:spLocks noGrp="1"/>
          </p:cNvSpPr>
          <p:nvPr>
            <p:ph sz="quarter" idx="14"/>
          </p:nvPr>
        </p:nvSpPr>
        <p:spPr>
          <a:xfrm>
            <a:off x="838200" y="2257063"/>
            <a:ext cx="4894006" cy="3904906"/>
          </a:xfrm>
        </p:spPr>
        <p:txBody>
          <a:bodyPr vert="horz" lIns="91440" tIns="45720" rIns="91440" bIns="45720" rtlCol="0">
            <a:normAutofit lnSpcReduction="10000"/>
          </a:bodyPr>
          <a:lstStyle/>
          <a:p>
            <a:pPr marL="0" indent="0">
              <a:buNone/>
            </a:pPr>
            <a:r>
              <a:rPr lang="en-US" sz="1400" dirty="0">
                <a:latin typeface="+mj-lt"/>
              </a:rPr>
              <a:t>Writing and Design Process: </a:t>
            </a:r>
          </a:p>
          <a:p>
            <a:pPr marL="0" indent="0">
              <a:buNone/>
            </a:pPr>
            <a:r>
              <a:rPr lang="en-US" sz="1400" dirty="0">
                <a:latin typeface="+mj-lt"/>
              </a:rPr>
              <a:t>Any technical communication artifacts created, will go through a series of steps that will produce clear, concise, and effective technical communication documents. </a:t>
            </a:r>
          </a:p>
          <a:p>
            <a:pPr marL="0" indent="0">
              <a:buNone/>
            </a:pPr>
            <a:r>
              <a:rPr lang="en-US" sz="1400" dirty="0">
                <a:latin typeface="+mj-lt"/>
              </a:rPr>
              <a:t>The following steps will include: </a:t>
            </a:r>
          </a:p>
          <a:p>
            <a:r>
              <a:rPr lang="en-US" sz="1400" dirty="0">
                <a:latin typeface="+mj-lt"/>
              </a:rPr>
              <a:t>Planning: Identify the purpose, audience, and scope. </a:t>
            </a:r>
          </a:p>
          <a:p>
            <a:r>
              <a:rPr lang="en-US" sz="1400" dirty="0">
                <a:latin typeface="+mj-lt"/>
              </a:rPr>
              <a:t>Research: Information is gathered to support our writing. </a:t>
            </a:r>
          </a:p>
          <a:p>
            <a:r>
              <a:rPr lang="en-US" sz="1400" dirty="0">
                <a:latin typeface="+mj-lt"/>
              </a:rPr>
              <a:t>Drafting: The first draft of an artifact </a:t>
            </a:r>
          </a:p>
          <a:p>
            <a:r>
              <a:rPr lang="en-US" sz="1400" dirty="0">
                <a:latin typeface="+mj-lt"/>
              </a:rPr>
              <a:t>Revising: review and improve draft. </a:t>
            </a:r>
          </a:p>
          <a:p>
            <a:r>
              <a:rPr lang="en-US" sz="1400" dirty="0">
                <a:latin typeface="+mj-lt"/>
              </a:rPr>
              <a:t>Editing: Grammer, spelling, and punctuation errors are corrected. </a:t>
            </a:r>
          </a:p>
          <a:p>
            <a:r>
              <a:rPr lang="en-US" sz="1400" dirty="0">
                <a:latin typeface="+mj-lt"/>
              </a:rPr>
              <a:t>Design elements: Use clear and concise language, visuals to illustrate our points, and consistent format throughout our artifacts. To create a visually appealing artifact color, font, and spacing will be used to organize the content making it easy to read. </a:t>
            </a:r>
          </a:p>
        </p:txBody>
      </p:sp>
      <p:pic>
        <p:nvPicPr>
          <p:cNvPr id="20" name="Picture Placeholder 7" descr="Laptop open on desk at night">
            <a:extLst>
              <a:ext uri="{FF2B5EF4-FFF2-40B4-BE49-F238E27FC236}">
                <a16:creationId xmlns:a16="http://schemas.microsoft.com/office/drawing/2014/main" id="{C326ED96-B06C-87CE-7640-F207DCCDED62}"/>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31912" r="22346" b="1"/>
          <a:stretch/>
        </p:blipFill>
        <p:spPr>
          <a:xfrm>
            <a:off x="7500938" y="-22225"/>
            <a:ext cx="4714875" cy="6880225"/>
          </a:xfrm>
          <a:noFill/>
        </p:spPr>
      </p:pic>
    </p:spTree>
    <p:extLst>
      <p:ext uri="{BB962C8B-B14F-4D97-AF65-F5344CB8AC3E}">
        <p14:creationId xmlns:p14="http://schemas.microsoft.com/office/powerpoint/2010/main" val="4259042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3CB3-2956-E8D2-C23D-A3BAA7295DEC}"/>
              </a:ext>
            </a:extLst>
          </p:cNvPr>
          <p:cNvSpPr>
            <a:spLocks noGrp="1"/>
          </p:cNvSpPr>
          <p:nvPr>
            <p:ph type="title"/>
          </p:nvPr>
        </p:nvSpPr>
        <p:spPr>
          <a:xfrm>
            <a:off x="5242425" y="466344"/>
            <a:ext cx="6241651" cy="1710354"/>
          </a:xfrm>
        </p:spPr>
        <p:txBody>
          <a:bodyPr vert="horz" lIns="91440" tIns="45720" rIns="91440" bIns="0" rtlCol="0" anchor="ctr" anchorCtr="0">
            <a:normAutofit/>
          </a:bodyPr>
          <a:lstStyle/>
          <a:p>
            <a:r>
              <a:rPr lang="en-US" kern="1200" cap="all" spc="300" baseline="0">
                <a:latin typeface="+mj-lt"/>
                <a:ea typeface="+mj-ea"/>
                <a:cs typeface="+mj-cs"/>
              </a:rPr>
              <a:t>Three-to-five year plan</a:t>
            </a:r>
          </a:p>
        </p:txBody>
      </p:sp>
      <p:pic>
        <p:nvPicPr>
          <p:cNvPr id="8" name="Video 7" descr="People Discussing">
            <a:extLst>
              <a:ext uri="{FF2B5EF4-FFF2-40B4-BE49-F238E27FC236}">
                <a16:creationId xmlns:a16="http://schemas.microsoft.com/office/drawing/2014/main" id="{5259542B-968E-712C-1500-52688049727E}"/>
              </a:ext>
            </a:extLst>
          </p:cNvPr>
          <p:cNvPicPr>
            <a:picLocks noChangeAspect="1"/>
          </p:cNvPicPr>
          <p:nvPr>
            <a:videoFile r:link="rId2"/>
            <p:extLst>
              <p:ext uri="{DAA4B4D4-6D71-4841-9C94-3DE7FCFB9230}">
                <p14:media xmlns:p14="http://schemas.microsoft.com/office/powerpoint/2010/main" r:embed="rId1"/>
              </p:ext>
            </p:extLst>
          </p:nvPr>
        </p:nvPicPr>
        <p:blipFill>
          <a:blip r:embed="rId5"/>
          <a:srcRect l="23754" r="40976" b="-1"/>
          <a:stretch/>
        </p:blipFill>
        <p:spPr>
          <a:xfrm>
            <a:off x="20" y="10"/>
            <a:ext cx="4287818" cy="6857990"/>
          </a:xfrm>
          <a:prstGeom prst="rect">
            <a:avLst/>
          </a:prstGeom>
          <a:noFill/>
        </p:spPr>
      </p:pic>
      <p:sp>
        <p:nvSpPr>
          <p:cNvPr id="6" name="TextBox 5">
            <a:extLst>
              <a:ext uri="{FF2B5EF4-FFF2-40B4-BE49-F238E27FC236}">
                <a16:creationId xmlns:a16="http://schemas.microsoft.com/office/drawing/2014/main" id="{CE65AA70-160E-6C17-8F8D-173AB897F4F6}"/>
              </a:ext>
            </a:extLst>
          </p:cNvPr>
          <p:cNvSpPr txBox="1"/>
          <p:nvPr/>
        </p:nvSpPr>
        <p:spPr>
          <a:xfrm>
            <a:off x="5242426" y="2286000"/>
            <a:ext cx="6241650" cy="3594100"/>
          </a:xfrm>
          <a:prstGeom prst="rect">
            <a:avLst/>
          </a:prstGeom>
        </p:spPr>
        <p:txBody>
          <a:bodyPr vert="horz" lIns="91440" tIns="45720" rIns="91440" bIns="45720" rtlCol="0">
            <a:noAutofit/>
          </a:bodyPr>
          <a:lstStyle/>
          <a:p>
            <a:pPr marL="0" marR="0">
              <a:lnSpc>
                <a:spcPct val="107000"/>
              </a:lnSpc>
              <a:spcAft>
                <a:spcPts val="800"/>
              </a:spcAft>
            </a:pPr>
            <a:r>
              <a:rPr lang="en-US" sz="1400" kern="100" dirty="0">
                <a:effectLst/>
                <a:latin typeface="Calibri Light" panose="020F0302020204030204" pitchFamily="34" charset="0"/>
                <a:ea typeface="Aptos" panose="020B0004020202020204" pitchFamily="34" charset="0"/>
                <a:cs typeface="Times New Roman" panose="02020603050405020304" pitchFamily="18" charset="0"/>
              </a:rPr>
              <a:t>RC Cybersecurity's information security management plan is a three-to-five-year roadmap encompassing strategic, tactical, and operational goals. This plan prioritizes the protection of sensitive personal and business information, fulfilling legal obligations, and mitigating security risks.</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Aft>
                <a:spcPts val="800"/>
              </a:spcAft>
            </a:pPr>
            <a:r>
              <a:rPr lang="en-US" sz="1400" kern="100" dirty="0">
                <a:effectLst/>
                <a:latin typeface="Calibri Light" panose="020F0302020204030204" pitchFamily="34" charset="0"/>
                <a:ea typeface="Aptos" panose="020B0004020202020204" pitchFamily="34" charset="0"/>
                <a:cs typeface="Times New Roman" panose="02020603050405020304" pitchFamily="18" charset="0"/>
              </a:rPr>
              <a:t>Strategic goals focus on long-term objectives: aligning information security with business objectives to ensure business continuity, minimize risk, maximize ROI, and create future opportunities.</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Aft>
                <a:spcPts val="800"/>
              </a:spcAft>
            </a:pPr>
            <a:r>
              <a:rPr lang="en-US" sz="1400" kern="100" dirty="0">
                <a:effectLst/>
                <a:latin typeface="Calibri Light" panose="020F0302020204030204" pitchFamily="34" charset="0"/>
                <a:ea typeface="Aptos" panose="020B0004020202020204" pitchFamily="34" charset="0"/>
                <a:cs typeface="Times New Roman" panose="02020603050405020304" pitchFamily="18" charset="0"/>
              </a:rPr>
              <a:t>Tactical goals center on mid-term improvements: evaluating the effectiveness of existing security practices, policies, and controls. This includes establishing security performance benchmarks, tracking progress, and making necessary improvements through annual audits to identify vulnerabilities.</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Aft>
                <a:spcPts val="800"/>
              </a:spcAft>
            </a:pPr>
            <a:r>
              <a:rPr lang="en-US" sz="1400" kern="100" dirty="0">
                <a:effectLst/>
                <a:latin typeface="Calibri Light" panose="020F0302020204030204" pitchFamily="34" charset="0"/>
                <a:ea typeface="Aptos" panose="020B0004020202020204" pitchFamily="34" charset="0"/>
                <a:cs typeface="Times New Roman" panose="02020603050405020304" pitchFamily="18" charset="0"/>
              </a:rPr>
              <a:t>Operational goals address short-term, day-to-day activities: ensuring data confidentiality, integrity, and availability, along with ongoing employee training on information security best practices.</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Aft>
                <a:spcPts val="800"/>
              </a:spcAft>
            </a:pP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p>
        </p:txBody>
      </p:sp>
    </p:spTree>
    <p:extLst>
      <p:ext uri="{BB962C8B-B14F-4D97-AF65-F5344CB8AC3E}">
        <p14:creationId xmlns:p14="http://schemas.microsoft.com/office/powerpoint/2010/main" val="16799366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13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8"/>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8"/>
                                        </p:tgtEl>
                                      </p:cBhvr>
                                    </p:cmd>
                                  </p:childTnLst>
                                </p:cTn>
                              </p:par>
                            </p:childTnLst>
                          </p:cTn>
                        </p:par>
                      </p:childTnLst>
                    </p:cTn>
                  </p:par>
                </p:childTnLst>
              </p:cTn>
              <p:nextCondLst>
                <p:cond evt="onClick" delay="0">
                  <p:tgtEl>
                    <p:spTgt spid="8"/>
                  </p:tgtEl>
                </p:cond>
              </p:nextCondLst>
            </p:seq>
            <p:video>
              <p:cMediaNode mute="1">
                <p:cTn id="12" repeatCount="indefinite" fill="hold" display="0">
                  <p:stCondLst>
                    <p:cond delay="indefinite"/>
                  </p:stCondLst>
                </p:cTn>
                <p:tgtEl>
                  <p:spTgt spid="8"/>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CC547D-6461-6FF9-EB7C-EAF36E59C4C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1179323-DC4B-274B-790D-EDDBD28965B3}"/>
              </a:ext>
            </a:extLst>
          </p:cNvPr>
          <p:cNvSpPr>
            <a:spLocks noGrp="1"/>
          </p:cNvSpPr>
          <p:nvPr>
            <p:ph type="title"/>
          </p:nvPr>
        </p:nvSpPr>
        <p:spPr>
          <a:xfrm>
            <a:off x="5242425" y="466344"/>
            <a:ext cx="6241651" cy="1710354"/>
          </a:xfrm>
        </p:spPr>
        <p:txBody>
          <a:bodyPr vert="horz" lIns="91440" tIns="45720" rIns="91440" bIns="0" rtlCol="0" anchor="ctr" anchorCtr="0">
            <a:normAutofit/>
          </a:bodyPr>
          <a:lstStyle/>
          <a:p>
            <a:r>
              <a:rPr lang="en-US" kern="1200" cap="all" spc="300" baseline="0" dirty="0">
                <a:latin typeface="+mj-lt"/>
                <a:ea typeface="+mj-ea"/>
                <a:cs typeface="+mj-cs"/>
              </a:rPr>
              <a:t>Three-to-five year plan</a:t>
            </a:r>
          </a:p>
        </p:txBody>
      </p:sp>
      <p:pic>
        <p:nvPicPr>
          <p:cNvPr id="8" name="Video 7" descr="Computer Servers">
            <a:extLst>
              <a:ext uri="{FF2B5EF4-FFF2-40B4-BE49-F238E27FC236}">
                <a16:creationId xmlns:a16="http://schemas.microsoft.com/office/drawing/2014/main" id="{53A8A50F-C89C-2EE6-DD3F-840CBE31AD94}"/>
              </a:ext>
            </a:extLst>
          </p:cNvPr>
          <p:cNvPicPr>
            <a:picLocks noChangeAspect="1"/>
          </p:cNvPicPr>
          <p:nvPr>
            <a:videoFile r:link="rId2"/>
            <p:extLst>
              <p:ext uri="{DAA4B4D4-6D71-4841-9C94-3DE7FCFB9230}">
                <p14:media xmlns:p14="http://schemas.microsoft.com/office/powerpoint/2010/main" r:embed="rId1"/>
              </p:ext>
            </p:extLst>
          </p:nvPr>
        </p:nvPicPr>
        <p:blipFill>
          <a:blip r:embed="rId5"/>
          <a:srcRect l="8180" r="56550" b="-1"/>
          <a:stretch/>
        </p:blipFill>
        <p:spPr>
          <a:xfrm>
            <a:off x="20" y="10"/>
            <a:ext cx="4287818" cy="6857990"/>
          </a:xfrm>
          <a:prstGeom prst="rect">
            <a:avLst/>
          </a:prstGeom>
          <a:noFill/>
        </p:spPr>
      </p:pic>
      <p:sp>
        <p:nvSpPr>
          <p:cNvPr id="6" name="TextBox 5">
            <a:extLst>
              <a:ext uri="{FF2B5EF4-FFF2-40B4-BE49-F238E27FC236}">
                <a16:creationId xmlns:a16="http://schemas.microsoft.com/office/drawing/2014/main" id="{2F63783C-CDA7-DF67-28F6-7487B48497FC}"/>
              </a:ext>
            </a:extLst>
          </p:cNvPr>
          <p:cNvSpPr txBox="1"/>
          <p:nvPr/>
        </p:nvSpPr>
        <p:spPr>
          <a:xfrm>
            <a:off x="5242426" y="2286000"/>
            <a:ext cx="6241650" cy="3474720"/>
          </a:xfrm>
          <a:prstGeom prst="rect">
            <a:avLst/>
          </a:prstGeom>
        </p:spPr>
        <p:txBody>
          <a:bodyPr vert="horz" lIns="91440" tIns="45720" rIns="91440" bIns="45720" rtlCol="0">
            <a:noAutofit/>
          </a:bodyPr>
          <a:lstStyle/>
          <a:p>
            <a:pPr>
              <a:lnSpc>
                <a:spcPct val="90000"/>
              </a:lnSpc>
              <a:spcBef>
                <a:spcPts val="1000"/>
              </a:spcBef>
              <a:spcAft>
                <a:spcPts val="1000"/>
              </a:spcAft>
              <a:buClr>
                <a:schemeClr val="accent2"/>
              </a:buClr>
            </a:pPr>
            <a:r>
              <a:rPr lang="en-US" sz="1000" dirty="0">
                <a:latin typeface="+mj-lt"/>
              </a:rPr>
              <a:t>To achieve the appropriate security solutions to provide a secure security architecture are cybersecurity department will follow these steps: </a:t>
            </a:r>
          </a:p>
          <a:p>
            <a:pPr marL="228600" indent="-228600">
              <a:lnSpc>
                <a:spcPct val="90000"/>
              </a:lnSpc>
              <a:spcBef>
                <a:spcPts val="1000"/>
              </a:spcBef>
              <a:spcAft>
                <a:spcPts val="1000"/>
              </a:spcAft>
              <a:buClr>
                <a:schemeClr val="accent2"/>
              </a:buClr>
              <a:buFont typeface="Wingdings" panose="05000000000000000000" pitchFamily="2" charset="2"/>
              <a:buChar char="§"/>
            </a:pPr>
            <a:r>
              <a:rPr lang="en-US" sz="1000" dirty="0">
                <a:latin typeface="+mj-lt"/>
              </a:rPr>
              <a:t>Build an Information Security Team</a:t>
            </a:r>
          </a:p>
          <a:p>
            <a:pPr marL="228600" indent="-228600">
              <a:lnSpc>
                <a:spcPct val="90000"/>
              </a:lnSpc>
              <a:spcBef>
                <a:spcPts val="1000"/>
              </a:spcBef>
              <a:spcAft>
                <a:spcPts val="1000"/>
              </a:spcAft>
              <a:buClr>
                <a:schemeClr val="accent2"/>
              </a:buClr>
              <a:buFont typeface="Wingdings" panose="05000000000000000000" pitchFamily="2" charset="2"/>
              <a:buChar char="§"/>
            </a:pPr>
            <a:r>
              <a:rPr lang="en-US" sz="1000" dirty="0">
                <a:latin typeface="+mj-lt"/>
              </a:rPr>
              <a:t>Inventory and Manage Assets </a:t>
            </a:r>
          </a:p>
          <a:p>
            <a:pPr marL="228600" indent="-228600">
              <a:lnSpc>
                <a:spcPct val="90000"/>
              </a:lnSpc>
              <a:spcBef>
                <a:spcPts val="1000"/>
              </a:spcBef>
              <a:spcAft>
                <a:spcPts val="1000"/>
              </a:spcAft>
              <a:buClr>
                <a:schemeClr val="accent2"/>
              </a:buClr>
              <a:buFont typeface="Wingdings" panose="05000000000000000000" pitchFamily="2" charset="2"/>
              <a:buChar char="§"/>
            </a:pPr>
            <a:r>
              <a:rPr lang="en-US" sz="1000" dirty="0">
                <a:latin typeface="+mj-lt"/>
              </a:rPr>
              <a:t>Assess Risk </a:t>
            </a:r>
          </a:p>
          <a:p>
            <a:pPr marL="228600" indent="-228600">
              <a:lnSpc>
                <a:spcPct val="90000"/>
              </a:lnSpc>
              <a:spcBef>
                <a:spcPts val="1000"/>
              </a:spcBef>
              <a:spcAft>
                <a:spcPts val="1000"/>
              </a:spcAft>
              <a:buClr>
                <a:schemeClr val="accent2"/>
              </a:buClr>
              <a:buFont typeface="Wingdings" panose="05000000000000000000" pitchFamily="2" charset="2"/>
              <a:buChar char="§"/>
            </a:pPr>
            <a:r>
              <a:rPr lang="en-US" sz="1000" dirty="0">
                <a:latin typeface="+mj-lt"/>
              </a:rPr>
              <a:t>Manage Risk</a:t>
            </a:r>
          </a:p>
          <a:p>
            <a:pPr marL="228600" indent="-228600">
              <a:lnSpc>
                <a:spcPct val="90000"/>
              </a:lnSpc>
              <a:spcBef>
                <a:spcPts val="1000"/>
              </a:spcBef>
              <a:spcAft>
                <a:spcPts val="1000"/>
              </a:spcAft>
              <a:buClr>
                <a:schemeClr val="accent2"/>
              </a:buClr>
              <a:buFont typeface="Wingdings" panose="05000000000000000000" pitchFamily="2" charset="2"/>
              <a:buChar char="§"/>
            </a:pPr>
            <a:r>
              <a:rPr lang="en-US" sz="1000" dirty="0">
                <a:latin typeface="+mj-lt"/>
              </a:rPr>
              <a:t>Develop an Incident Management and Disaster Recovery Plan </a:t>
            </a:r>
          </a:p>
          <a:p>
            <a:pPr marL="228600" indent="-228600">
              <a:lnSpc>
                <a:spcPct val="90000"/>
              </a:lnSpc>
              <a:spcBef>
                <a:spcPts val="1000"/>
              </a:spcBef>
              <a:spcAft>
                <a:spcPts val="1000"/>
              </a:spcAft>
              <a:buClr>
                <a:schemeClr val="accent2"/>
              </a:buClr>
              <a:buFont typeface="Wingdings" panose="05000000000000000000" pitchFamily="2" charset="2"/>
              <a:buChar char="§"/>
            </a:pPr>
            <a:r>
              <a:rPr lang="en-US" sz="1000" dirty="0">
                <a:latin typeface="+mj-lt"/>
              </a:rPr>
              <a:t>Inventory and Manage Third Parties</a:t>
            </a:r>
          </a:p>
          <a:p>
            <a:pPr marL="228600" indent="-228600">
              <a:lnSpc>
                <a:spcPct val="90000"/>
              </a:lnSpc>
              <a:spcBef>
                <a:spcPts val="1000"/>
              </a:spcBef>
              <a:spcAft>
                <a:spcPts val="1000"/>
              </a:spcAft>
              <a:buClr>
                <a:schemeClr val="accent2"/>
              </a:buClr>
              <a:buFont typeface="Wingdings" panose="05000000000000000000" pitchFamily="2" charset="2"/>
              <a:buChar char="§"/>
            </a:pPr>
            <a:r>
              <a:rPr lang="en-US" sz="1000" dirty="0">
                <a:latin typeface="+mj-lt"/>
              </a:rPr>
              <a:t>Apply Security Controls </a:t>
            </a:r>
          </a:p>
          <a:p>
            <a:pPr marL="228600" indent="-228600">
              <a:lnSpc>
                <a:spcPct val="90000"/>
              </a:lnSpc>
              <a:spcBef>
                <a:spcPts val="1000"/>
              </a:spcBef>
              <a:spcAft>
                <a:spcPts val="1000"/>
              </a:spcAft>
              <a:buClr>
                <a:schemeClr val="accent2"/>
              </a:buClr>
              <a:buFont typeface="Wingdings" panose="05000000000000000000" pitchFamily="2" charset="2"/>
              <a:buChar char="§"/>
            </a:pPr>
            <a:r>
              <a:rPr lang="en-US" sz="1000" dirty="0">
                <a:latin typeface="+mj-lt"/>
              </a:rPr>
              <a:t>Establish Security Awareness Training </a:t>
            </a:r>
          </a:p>
          <a:p>
            <a:pPr marL="228600" indent="-228600">
              <a:lnSpc>
                <a:spcPct val="90000"/>
              </a:lnSpc>
              <a:spcBef>
                <a:spcPts val="1000"/>
              </a:spcBef>
              <a:spcAft>
                <a:spcPts val="1000"/>
              </a:spcAft>
              <a:buClr>
                <a:schemeClr val="accent2"/>
              </a:buClr>
              <a:buFont typeface="Wingdings" panose="05000000000000000000" pitchFamily="2" charset="2"/>
              <a:buChar char="§"/>
            </a:pPr>
            <a:r>
              <a:rPr lang="en-US" sz="1000" dirty="0">
                <a:latin typeface="+mj-lt"/>
              </a:rPr>
              <a:t>Continual Audits </a:t>
            </a:r>
          </a:p>
        </p:txBody>
      </p:sp>
    </p:spTree>
    <p:extLst>
      <p:ext uri="{BB962C8B-B14F-4D97-AF65-F5344CB8AC3E}">
        <p14:creationId xmlns:p14="http://schemas.microsoft.com/office/powerpoint/2010/main" val="8275234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554"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8"/>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8"/>
                                        </p:tgtEl>
                                      </p:cBhvr>
                                    </p:cmd>
                                  </p:childTnLst>
                                </p:cTn>
                              </p:par>
                            </p:childTnLst>
                          </p:cTn>
                        </p:par>
                      </p:childTnLst>
                    </p:cTn>
                  </p:par>
                </p:childTnLst>
              </p:cTn>
              <p:nextCondLst>
                <p:cond evt="onClick" delay="0">
                  <p:tgtEl>
                    <p:spTgt spid="8"/>
                  </p:tgtEl>
                </p:cond>
              </p:nextCondLst>
            </p:seq>
            <p:video>
              <p:cMediaNode mute="1">
                <p:cTn id="12" repeatCount="indefinite" fill="hold" display="0">
                  <p:stCondLst>
                    <p:cond delay="indefinite"/>
                  </p:stCondLst>
                </p:cTn>
                <p:tgtEl>
                  <p:spTgt spid="8"/>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838200" y="365760"/>
            <a:ext cx="10515600" cy="1325880"/>
          </a:xfrm>
          <a:noFill/>
        </p:spPr>
        <p:txBody>
          <a:bodyPr anchor="ctr"/>
          <a:lstStyle/>
          <a:p>
            <a:r>
              <a:rPr lang="en-US" dirty="0"/>
              <a:t>Key organizational roles</a:t>
            </a:r>
          </a:p>
        </p:txBody>
      </p:sp>
      <p:sp>
        <p:nvSpPr>
          <p:cNvPr id="3" name="Content Placeholder 2">
            <a:extLst>
              <a:ext uri="{FF2B5EF4-FFF2-40B4-BE49-F238E27FC236}">
                <a16:creationId xmlns:a16="http://schemas.microsoft.com/office/drawing/2014/main" id="{68A5FD2B-E3E5-1C2B-0151-21F216B14A33}"/>
              </a:ext>
            </a:extLst>
          </p:cNvPr>
          <p:cNvSpPr>
            <a:spLocks noGrp="1"/>
          </p:cNvSpPr>
          <p:nvPr>
            <p:ph sz="quarter" idx="13"/>
          </p:nvPr>
        </p:nvSpPr>
        <p:spPr>
          <a:xfrm>
            <a:off x="838199" y="2024781"/>
            <a:ext cx="11144251" cy="4137189"/>
          </a:xfrm>
          <a:noFill/>
        </p:spPr>
        <p:txBody>
          <a:bodyPr>
            <a:normAutofit/>
          </a:bodyPr>
          <a:lstStyle/>
          <a:p>
            <a:pPr marL="0" marR="0">
              <a:lnSpc>
                <a:spcPct val="107000"/>
              </a:lnSpc>
              <a:spcAft>
                <a:spcPts val="800"/>
              </a:spcAft>
            </a:pPr>
            <a:r>
              <a:rPr lang="en-US" sz="1800" kern="100" dirty="0">
                <a:effectLst/>
                <a:latin typeface="Calibri Light" panose="020F0302020204030204" pitchFamily="34" charset="0"/>
                <a:ea typeface="Aptos" panose="020B0004020202020204" pitchFamily="34" charset="0"/>
                <a:cs typeface="Times New Roman" panose="02020603050405020304" pitchFamily="18" charset="0"/>
              </a:rPr>
              <a:t>Successful implementation of this plan requires clearly defined roles and responsibilities for information protection. These roles will coordinate activities and ensure effective dissemination of security policies, standards, and implementation procedures.</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r>
              <a:rPr lang="en-US" dirty="0">
                <a:latin typeface="+mj-lt"/>
              </a:rPr>
              <a:t>Roles include:</a:t>
            </a:r>
          </a:p>
          <a:p>
            <a:pPr marL="285750" indent="-285750">
              <a:buFont typeface="Arial" panose="020B0604020202020204" pitchFamily="34" charset="0"/>
              <a:buChar char="•"/>
            </a:pPr>
            <a:r>
              <a:rPr lang="en-US" dirty="0">
                <a:latin typeface="+mj-lt"/>
              </a:rPr>
              <a:t>Information Security Board of Directors</a:t>
            </a:r>
          </a:p>
          <a:p>
            <a:pPr marL="285750" indent="-285750">
              <a:buFont typeface="Arial" panose="020B0604020202020204" pitchFamily="34" charset="0"/>
              <a:buChar char="•"/>
            </a:pPr>
            <a:r>
              <a:rPr lang="en-US" dirty="0">
                <a:latin typeface="+mj-lt"/>
              </a:rPr>
              <a:t>Executive Management</a:t>
            </a:r>
          </a:p>
          <a:p>
            <a:pPr marL="285750" indent="-285750">
              <a:buFont typeface="Arial" panose="020B0604020202020204" pitchFamily="34" charset="0"/>
              <a:buChar char="•"/>
            </a:pPr>
            <a:r>
              <a:rPr lang="en-US" dirty="0">
                <a:latin typeface="+mj-lt"/>
              </a:rPr>
              <a:t>Cybersecurity Professionals</a:t>
            </a:r>
          </a:p>
          <a:p>
            <a:pPr marL="285750" indent="-285750">
              <a:buFont typeface="Arial" panose="020B0604020202020204" pitchFamily="34" charset="0"/>
              <a:buChar char="•"/>
            </a:pPr>
            <a:r>
              <a:rPr lang="en-US" dirty="0">
                <a:latin typeface="+mj-lt"/>
              </a:rPr>
              <a:t>Data owners</a:t>
            </a:r>
          </a:p>
          <a:p>
            <a:pPr marL="285750" indent="-285750">
              <a:buFont typeface="Arial" panose="020B0604020202020204" pitchFamily="34" charset="0"/>
              <a:buChar char="•"/>
            </a:pPr>
            <a:r>
              <a:rPr lang="en-US" dirty="0">
                <a:latin typeface="+mj-lt"/>
              </a:rPr>
              <a:t>Data users</a:t>
            </a:r>
          </a:p>
        </p:txBody>
      </p:sp>
      <p:sp>
        <p:nvSpPr>
          <p:cNvPr id="5" name="Rectangle 4">
            <a:extLst>
              <a:ext uri="{FF2B5EF4-FFF2-40B4-BE49-F238E27FC236}">
                <a16:creationId xmlns:a16="http://schemas.microsoft.com/office/drawing/2014/main" id="{46AA2678-D2AD-6101-2A00-2289475AE8C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22431593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C27C8-165C-5513-DB4B-9D840097C545}"/>
              </a:ext>
            </a:extLst>
          </p:cNvPr>
          <p:cNvSpPr>
            <a:spLocks noGrp="1"/>
          </p:cNvSpPr>
          <p:nvPr>
            <p:ph type="title"/>
          </p:nvPr>
        </p:nvSpPr>
        <p:spPr>
          <a:xfrm>
            <a:off x="838200" y="365760"/>
            <a:ext cx="10515600" cy="1325880"/>
          </a:xfrm>
          <a:noFill/>
        </p:spPr>
        <p:txBody>
          <a:bodyPr anchor="ctr"/>
          <a:lstStyle/>
          <a:p>
            <a:r>
              <a:rPr lang="en-US" dirty="0"/>
              <a:t>Components of it governance</a:t>
            </a:r>
          </a:p>
        </p:txBody>
      </p:sp>
      <p:sp>
        <p:nvSpPr>
          <p:cNvPr id="52" name="Content Placeholder 51">
            <a:extLst>
              <a:ext uri="{FF2B5EF4-FFF2-40B4-BE49-F238E27FC236}">
                <a16:creationId xmlns:a16="http://schemas.microsoft.com/office/drawing/2014/main" id="{F2CCE123-860F-8623-781F-12CEA66980F5}"/>
              </a:ext>
            </a:extLst>
          </p:cNvPr>
          <p:cNvSpPr>
            <a:spLocks noGrp="1"/>
          </p:cNvSpPr>
          <p:nvPr>
            <p:ph sz="quarter" idx="13"/>
          </p:nvPr>
        </p:nvSpPr>
        <p:spPr>
          <a:xfrm>
            <a:off x="838200" y="2024781"/>
            <a:ext cx="11182350" cy="4137189"/>
          </a:xfrm>
        </p:spPr>
        <p:txBody>
          <a:bodyPr/>
          <a:lstStyle/>
          <a:p>
            <a:pPr marL="0" marR="0" indent="0">
              <a:lnSpc>
                <a:spcPct val="107000"/>
              </a:lnSpc>
              <a:spcAft>
                <a:spcPts val="800"/>
              </a:spcAft>
              <a:buNone/>
            </a:pPr>
            <a:r>
              <a:rPr lang="en-US" sz="1800" kern="100" dirty="0">
                <a:effectLst/>
                <a:latin typeface="Calibri Light" panose="020F0302020204030204" pitchFamily="34" charset="0"/>
                <a:ea typeface="Aptos" panose="020B0004020202020204" pitchFamily="34" charset="0"/>
                <a:cs typeface="Times New Roman" panose="02020603050405020304" pitchFamily="18" charset="0"/>
              </a:rPr>
              <a:t>IT governance and cybersecurity frameworks are crucial for regulatory compliance. These frameworks provide a structured approach to managing IT resources, mitigating risks, and making informed decisions. They offer guidelines, controls, and processes to protect information, infrastructure, and systems. Security controls act as safeguards to prevent, detect, and minimize security threats, ensuring adherence to regulations and industry standards. Organizations often combine elements from multiple frameworks to best meet their specific needs and objectives, aligning IT goals with overall business strategy. Understanding the scope of each framework is essential; for example, our cybersecurity operations will need to comply with multiple frameworks.</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5" name="Rectangle 4">
            <a:extLst>
              <a:ext uri="{FF2B5EF4-FFF2-40B4-BE49-F238E27FC236}">
                <a16:creationId xmlns:a16="http://schemas.microsoft.com/office/drawing/2014/main" id="{C80227B8-A24C-8C29-034A-D7700B88768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729609147"/>
      </p:ext>
    </p:extLst>
  </p:cSld>
  <p:clrMapOvr>
    <a:masterClrMapping/>
  </p:clrMapOvr>
</p:sld>
</file>

<file path=ppt/theme/theme1.xml><?xml version="1.0" encoding="utf-8"?>
<a:theme xmlns:a="http://schemas.openxmlformats.org/drawingml/2006/main" name="Custom">
  <a:themeElements>
    <a:clrScheme name="Tech presentation">
      <a:dk1>
        <a:srgbClr val="000000"/>
      </a:dk1>
      <a:lt1>
        <a:srgbClr val="FFFFFF"/>
      </a:lt1>
      <a:dk2>
        <a:srgbClr val="435369"/>
      </a:dk2>
      <a:lt2>
        <a:srgbClr val="E8E8E8"/>
      </a:lt2>
      <a:accent1>
        <a:srgbClr val="A53F51"/>
      </a:accent1>
      <a:accent2>
        <a:srgbClr val="E89756"/>
      </a:accent2>
      <a:accent3>
        <a:srgbClr val="2F3342"/>
      </a:accent3>
      <a:accent4>
        <a:srgbClr val="2B2052"/>
      </a:accent4>
      <a:accent5>
        <a:srgbClr val="00023A"/>
      </a:accent5>
      <a:accent6>
        <a:srgbClr val="7E7E7E"/>
      </a:accent6>
      <a:hlink>
        <a:srgbClr val="467886"/>
      </a:hlink>
      <a:folHlink>
        <a:srgbClr val="96607D"/>
      </a:folHlink>
    </a:clrScheme>
    <a:fontScheme name="Custom 99">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M55661986_Win32_SL_V16" id="{C08B0D31-9878-4B86-9AA2-489D9D63805D}" vid="{DECC9CCA-8386-4D88-B03D-E024FA4FDFC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0F048343-1EA9-44C3-883E-652FAAF0713E}">
  <ds:schemaRefs>
    <ds:schemaRef ds:uri="http://schemas.microsoft.com/sharepoint/v3/contenttype/forms"/>
  </ds:schemaRefs>
</ds:datastoreItem>
</file>

<file path=customXml/itemProps2.xml><?xml version="1.0" encoding="utf-8"?>
<ds:datastoreItem xmlns:ds="http://schemas.openxmlformats.org/officeDocument/2006/customXml" ds:itemID="{5F2A2379-DD35-4769-BFD6-4857D72F808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5C2645A-E767-4D7E-984D-234E531E455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Custom</Template>
  <TotalTime>215</TotalTime>
  <Words>1583</Words>
  <Application>Microsoft Office PowerPoint</Application>
  <PresentationFormat>Widescreen</PresentationFormat>
  <Paragraphs>96</Paragraphs>
  <Slides>13</Slides>
  <Notes>12</Notes>
  <HiddenSlides>0</HiddenSlides>
  <MMClips>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Aptos</vt:lpstr>
      <vt:lpstr>Arial</vt:lpstr>
      <vt:lpstr>Calibri</vt:lpstr>
      <vt:lpstr>Calibri Light</vt:lpstr>
      <vt:lpstr>Times New Roman</vt:lpstr>
      <vt:lpstr>Wingdings</vt:lpstr>
      <vt:lpstr>Custom</vt:lpstr>
      <vt:lpstr>Strategic Planning and Policies</vt:lpstr>
      <vt:lpstr>AGENDA</vt:lpstr>
      <vt:lpstr>introduction</vt:lpstr>
      <vt:lpstr>Integrating professional discourse into technical communication</vt:lpstr>
      <vt:lpstr>Integrating professional discourse into technical communication</vt:lpstr>
      <vt:lpstr>Three-to-five year plan</vt:lpstr>
      <vt:lpstr>Three-to-five year plan</vt:lpstr>
      <vt:lpstr>Key organizational roles</vt:lpstr>
      <vt:lpstr>Components of it governance</vt:lpstr>
      <vt:lpstr>Problem solving through effective communication</vt:lpstr>
      <vt:lpstr>Alignment with organizational mission and vision</vt:lpstr>
      <vt:lpstr>Policies, standards, guidelines, and procedures</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BASIC PRESENTATION</dc:title>
  <dc:creator>Ryan Coon</dc:creator>
  <cp:lastModifiedBy>r coon</cp:lastModifiedBy>
  <cp:revision>10</cp:revision>
  <dcterms:created xsi:type="dcterms:W3CDTF">2024-02-14T18:56:44Z</dcterms:created>
  <dcterms:modified xsi:type="dcterms:W3CDTF">2025-02-20T01:00:47Z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